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533" r:id="rId2"/>
    <p:sldId id="640" r:id="rId3"/>
    <p:sldId id="650" r:id="rId4"/>
    <p:sldId id="337" r:id="rId5"/>
    <p:sldId id="525" r:id="rId6"/>
    <p:sldId id="513" r:id="rId7"/>
    <p:sldId id="514" r:id="rId8"/>
    <p:sldId id="672" r:id="rId9"/>
    <p:sldId id="537" r:id="rId10"/>
    <p:sldId id="643" r:id="rId11"/>
    <p:sldId id="689" r:id="rId12"/>
    <p:sldId id="690" r:id="rId13"/>
    <p:sldId id="696" r:id="rId14"/>
    <p:sldId id="674" r:id="rId15"/>
    <p:sldId id="673" r:id="rId16"/>
    <p:sldId id="692" r:id="rId17"/>
    <p:sldId id="765" r:id="rId18"/>
    <p:sldId id="766" r:id="rId19"/>
    <p:sldId id="767" r:id="rId20"/>
    <p:sldId id="768" r:id="rId21"/>
    <p:sldId id="769" r:id="rId22"/>
    <p:sldId id="770" r:id="rId23"/>
    <p:sldId id="771" r:id="rId24"/>
    <p:sldId id="772" r:id="rId25"/>
    <p:sldId id="773" r:id="rId26"/>
    <p:sldId id="774" r:id="rId27"/>
    <p:sldId id="775" r:id="rId28"/>
    <p:sldId id="776" r:id="rId29"/>
    <p:sldId id="777" r:id="rId30"/>
    <p:sldId id="778" r:id="rId31"/>
    <p:sldId id="779" r:id="rId32"/>
    <p:sldId id="780" r:id="rId33"/>
    <p:sldId id="781" r:id="rId34"/>
    <p:sldId id="782" r:id="rId35"/>
    <p:sldId id="796" r:id="rId36"/>
    <p:sldId id="797" r:id="rId37"/>
    <p:sldId id="739" r:id="rId38"/>
    <p:sldId id="740" r:id="rId39"/>
    <p:sldId id="741" r:id="rId40"/>
    <p:sldId id="742" r:id="rId41"/>
    <p:sldId id="743" r:id="rId42"/>
    <p:sldId id="744" r:id="rId43"/>
    <p:sldId id="747" r:id="rId44"/>
    <p:sldId id="748" r:id="rId45"/>
    <p:sldId id="783" r:id="rId46"/>
    <p:sldId id="745" r:id="rId47"/>
    <p:sldId id="746" r:id="rId48"/>
    <p:sldId id="539" r:id="rId49"/>
    <p:sldId id="749" r:id="rId50"/>
    <p:sldId id="750" r:id="rId51"/>
    <p:sldId id="751" r:id="rId52"/>
    <p:sldId id="784" r:id="rId53"/>
    <p:sldId id="752" r:id="rId54"/>
    <p:sldId id="794" r:id="rId55"/>
    <p:sldId id="795" r:id="rId56"/>
    <p:sldId id="789" r:id="rId57"/>
    <p:sldId id="800" r:id="rId58"/>
    <p:sldId id="790" r:id="rId59"/>
    <p:sldId id="791" r:id="rId60"/>
    <p:sldId id="802" r:id="rId61"/>
    <p:sldId id="798" r:id="rId62"/>
    <p:sldId id="799" r:id="rId63"/>
    <p:sldId id="792" r:id="rId64"/>
    <p:sldId id="801" r:id="rId65"/>
    <p:sldId id="756" r:id="rId66"/>
    <p:sldId id="757" r:id="rId67"/>
    <p:sldId id="758" r:id="rId68"/>
    <p:sldId id="759" r:id="rId69"/>
    <p:sldId id="760" r:id="rId70"/>
    <p:sldId id="761" r:id="rId71"/>
    <p:sldId id="688" r:id="rId72"/>
    <p:sldId id="634" r:id="rId73"/>
    <p:sldId id="633" r:id="rId74"/>
  </p:sldIdLst>
  <p:sldSz cx="9144000" cy="6858000" type="screen4x3"/>
  <p:notesSz cx="6669088" cy="992822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9900"/>
    <a:srgbClr val="DFEA76"/>
    <a:srgbClr val="FFC715"/>
    <a:srgbClr val="CC9900"/>
    <a:srgbClr val="CC00CC"/>
    <a:srgbClr val="0000FF"/>
    <a:srgbClr val="FFFFCC"/>
    <a:srgbClr val="800080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4" autoAdjust="0"/>
    <p:restoredTop sz="99510" autoAdjust="0"/>
  </p:normalViewPr>
  <p:slideViewPr>
    <p:cSldViewPr>
      <p:cViewPr varScale="1">
        <p:scale>
          <a:sx n="71" d="100"/>
          <a:sy n="71" d="100"/>
        </p:scale>
        <p:origin x="-132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1176" y="-90"/>
      </p:cViewPr>
      <p:guideLst>
        <p:guide orient="horz" pos="3127"/>
        <p:guide pos="21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697F20-5074-4F69-AF08-E84ED54428A7}" type="doc">
      <dgm:prSet loTypeId="urn:microsoft.com/office/officeart/2005/8/layout/vList2" loCatId="list" qsTypeId="urn:microsoft.com/office/officeart/2005/8/quickstyle/3d6" qsCatId="3D" csTypeId="urn:microsoft.com/office/officeart/2005/8/colors/accent1_3" csCatId="accent1"/>
      <dgm:spPr/>
      <dgm:t>
        <a:bodyPr/>
        <a:lstStyle/>
        <a:p>
          <a:endParaRPr lang="zh-TW" altLang="en-US"/>
        </a:p>
      </dgm:t>
    </dgm:pt>
    <dgm:pt modelId="{9CDC94E7-44CA-4EC7-B6CB-3E93CED45445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一、落實技職教育，發展學校特色</a:t>
          </a:r>
          <a:endParaRPr lang="zh-TW" altLang="en-US" sz="3000" b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F3E1A06-2AA8-4EB9-B5A4-68F66F32E524}" type="parTrans" cxnId="{40FA3CBB-A7B8-41CB-9135-D52DA2EE44FA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08A1DF19-41DC-4175-97BB-E881846A15A7}" type="sibTrans" cxnId="{40FA3CBB-A7B8-41CB-9135-D52DA2EE44FA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F5AD6125-6E31-4466-8B98-1E55CDD92A00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二、提高辦學績效，強化競爭實力</a:t>
          </a:r>
          <a:endParaRPr lang="zh-TW" altLang="en-US" sz="3000" b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1F8C35D5-5CBE-47DA-B8A0-F00758B7C8F3}" type="parTrans" cxnId="{84044C0F-9D7E-4411-A295-EB64AD5D06C4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AC741A51-038C-4FC0-887F-2D627266EEB5}" type="sibTrans" cxnId="{84044C0F-9D7E-4411-A295-EB64AD5D06C4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44A14B47-BC85-4991-BDE5-97D17C5FDDEB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三、精進教師教學，發展終身學習</a:t>
          </a:r>
          <a:endParaRPr lang="zh-TW" altLang="en-US" sz="3000" b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E587B8F0-B8E6-4648-9041-7E8FB08EBDC4}" type="parTrans" cxnId="{69613CD7-9FB2-4925-8887-710197B73A73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FCDA9DE5-66AE-4593-9F71-469104B6F58B}" type="sibTrans" cxnId="{69613CD7-9FB2-4925-8887-710197B73A73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131635A3-BF50-468C-88B5-3E22E3F1BAA5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四、提升學生能力，開發全人潛能</a:t>
          </a:r>
          <a:endParaRPr lang="zh-TW" altLang="en-US" sz="3000" b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C6EE8F86-5E20-43B6-899E-9D75F17DE6C8}" type="parTrans" cxnId="{B3950BDE-E2A9-46B1-A27B-CB36444B18F2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40BDFE86-6B5A-4840-B20D-4892124D54D5}" type="sibTrans" cxnId="{B3950BDE-E2A9-46B1-A27B-CB36444B18F2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A382EECF-B691-43E0-AE95-1180BD849489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五、提升行政效能，永續優質服務</a:t>
          </a:r>
          <a:endParaRPr lang="zh-TW" altLang="en-US" sz="3000" b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77CC7293-92EA-4657-BC3D-0E70F7D6AB6F}" type="parTrans" cxnId="{659E8D14-C9BA-4E40-891B-9B563FCBEBE7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FCAE3C8D-80F6-439A-B990-7C706779F2BF}" type="sibTrans" cxnId="{659E8D14-C9BA-4E40-891B-9B563FCBEBE7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A069B677-6D79-4C29-B596-B7653D90FC17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六、建立溫馨校園，師生氛圍和諧</a:t>
          </a:r>
          <a:endParaRPr lang="zh-TW" altLang="en-US" sz="3000" b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FF1F8DB9-93F5-42AC-9226-CF05C3D7FDA8}" type="parTrans" cxnId="{AF57177E-D114-4AA1-AC2E-8AAE5BCAFD1D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431522DE-2603-434B-B20F-8FC60EE08FF6}" type="sibTrans" cxnId="{AF57177E-D114-4AA1-AC2E-8AAE5BCAFD1D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C1E7ABEC-B1B0-44DC-B834-8E24543DA605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七、整合社區資源，提升社群互動</a:t>
          </a:r>
          <a:endParaRPr lang="zh-TW" altLang="en-US" sz="3000" b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6D59ED55-6A4B-4C81-882F-E02275349A66}" type="parTrans" cxnId="{E17D4205-6BDB-4ED3-B8B9-09E6901F5444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0E36891B-F1EE-43C1-ACE8-79929BC6EE19}" type="sibTrans" cxnId="{E17D4205-6BDB-4ED3-B8B9-09E6901F5444}">
      <dgm:prSet/>
      <dgm:spPr/>
      <dgm:t>
        <a:bodyPr/>
        <a:lstStyle/>
        <a:p>
          <a:pPr algn="ctr"/>
          <a:endParaRPr lang="zh-TW" altLang="en-US" sz="3000" b="1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1ED93A4C-F480-49A1-A913-A95539DF2791}" type="pres">
      <dgm:prSet presAssocID="{DF697F20-5074-4F69-AF08-E84ED5442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1E25879-EFCF-476C-A25E-BE9BE553D8E2}" type="pres">
      <dgm:prSet presAssocID="{9CDC94E7-44CA-4EC7-B6CB-3E93CED45445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13D0BF-D3D0-49EF-A9F7-35A752C08C6F}" type="pres">
      <dgm:prSet presAssocID="{08A1DF19-41DC-4175-97BB-E881846A15A7}" presName="spacer" presStyleCnt="0"/>
      <dgm:spPr/>
    </dgm:pt>
    <dgm:pt modelId="{BC61705B-7A53-44EA-95B5-6CD11A381FEE}" type="pres">
      <dgm:prSet presAssocID="{F5AD6125-6E31-4466-8B98-1E55CDD92A00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9B9957-0E13-4CD3-ACFF-B7B1C9EC6E02}" type="pres">
      <dgm:prSet presAssocID="{AC741A51-038C-4FC0-887F-2D627266EEB5}" presName="spacer" presStyleCnt="0"/>
      <dgm:spPr/>
    </dgm:pt>
    <dgm:pt modelId="{C9EF0396-1F29-4D88-B7F3-66606BF36D20}" type="pres">
      <dgm:prSet presAssocID="{44A14B47-BC85-4991-BDE5-97D17C5FDDEB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1D93C0-5B86-4EAB-AD4E-ACE8066937CB}" type="pres">
      <dgm:prSet presAssocID="{FCDA9DE5-66AE-4593-9F71-469104B6F58B}" presName="spacer" presStyleCnt="0"/>
      <dgm:spPr/>
    </dgm:pt>
    <dgm:pt modelId="{D82E7794-A6AE-425C-9070-611214125A04}" type="pres">
      <dgm:prSet presAssocID="{131635A3-BF50-468C-88B5-3E22E3F1BAA5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334149-C48E-4B76-87CD-ED9239F2087B}" type="pres">
      <dgm:prSet presAssocID="{40BDFE86-6B5A-4840-B20D-4892124D54D5}" presName="spacer" presStyleCnt="0"/>
      <dgm:spPr/>
    </dgm:pt>
    <dgm:pt modelId="{21BA62E7-A722-482D-81C6-1BCCE42F1088}" type="pres">
      <dgm:prSet presAssocID="{A382EECF-B691-43E0-AE95-1180BD849489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4916F6-A976-4800-A277-74F25FBAB704}" type="pres">
      <dgm:prSet presAssocID="{FCAE3C8D-80F6-439A-B990-7C706779F2BF}" presName="spacer" presStyleCnt="0"/>
      <dgm:spPr/>
    </dgm:pt>
    <dgm:pt modelId="{A3C12621-5D98-4758-8E25-C2A2C97EF1E9}" type="pres">
      <dgm:prSet presAssocID="{A069B677-6D79-4C29-B596-B7653D90FC17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CB2E91-0BFA-4614-9442-7EB61F3E07C7}" type="pres">
      <dgm:prSet presAssocID="{431522DE-2603-434B-B20F-8FC60EE08FF6}" presName="spacer" presStyleCnt="0"/>
      <dgm:spPr/>
    </dgm:pt>
    <dgm:pt modelId="{C7D34ACF-87BA-4D39-A7F9-A572BB379143}" type="pres">
      <dgm:prSet presAssocID="{C1E7ABEC-B1B0-44DC-B834-8E24543DA605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80F008B-5743-4DC6-9E59-6E0C0FA23547}" type="presOf" srcId="{DF697F20-5074-4F69-AF08-E84ED54428A7}" destId="{1ED93A4C-F480-49A1-A913-A95539DF2791}" srcOrd="0" destOrd="0" presId="urn:microsoft.com/office/officeart/2005/8/layout/vList2"/>
    <dgm:cxn modelId="{F744E006-052E-486D-A2D2-69D76BA7DB3F}" type="presOf" srcId="{C1E7ABEC-B1B0-44DC-B834-8E24543DA605}" destId="{C7D34ACF-87BA-4D39-A7F9-A572BB379143}" srcOrd="0" destOrd="0" presId="urn:microsoft.com/office/officeart/2005/8/layout/vList2"/>
    <dgm:cxn modelId="{773A04BC-CE54-44ED-BE3C-541343076909}" type="presOf" srcId="{A382EECF-B691-43E0-AE95-1180BD849489}" destId="{21BA62E7-A722-482D-81C6-1BCCE42F1088}" srcOrd="0" destOrd="0" presId="urn:microsoft.com/office/officeart/2005/8/layout/vList2"/>
    <dgm:cxn modelId="{84044C0F-9D7E-4411-A295-EB64AD5D06C4}" srcId="{DF697F20-5074-4F69-AF08-E84ED54428A7}" destId="{F5AD6125-6E31-4466-8B98-1E55CDD92A00}" srcOrd="1" destOrd="0" parTransId="{1F8C35D5-5CBE-47DA-B8A0-F00758B7C8F3}" sibTransId="{AC741A51-038C-4FC0-887F-2D627266EEB5}"/>
    <dgm:cxn modelId="{D138D20D-F53E-4598-A1D2-C416188AE795}" type="presOf" srcId="{131635A3-BF50-468C-88B5-3E22E3F1BAA5}" destId="{D82E7794-A6AE-425C-9070-611214125A04}" srcOrd="0" destOrd="0" presId="urn:microsoft.com/office/officeart/2005/8/layout/vList2"/>
    <dgm:cxn modelId="{69613CD7-9FB2-4925-8887-710197B73A73}" srcId="{DF697F20-5074-4F69-AF08-E84ED54428A7}" destId="{44A14B47-BC85-4991-BDE5-97D17C5FDDEB}" srcOrd="2" destOrd="0" parTransId="{E587B8F0-B8E6-4648-9041-7E8FB08EBDC4}" sibTransId="{FCDA9DE5-66AE-4593-9F71-469104B6F58B}"/>
    <dgm:cxn modelId="{FD84D9DB-EEED-4767-A428-BB0560965172}" type="presOf" srcId="{A069B677-6D79-4C29-B596-B7653D90FC17}" destId="{A3C12621-5D98-4758-8E25-C2A2C97EF1E9}" srcOrd="0" destOrd="0" presId="urn:microsoft.com/office/officeart/2005/8/layout/vList2"/>
    <dgm:cxn modelId="{B3950BDE-E2A9-46B1-A27B-CB36444B18F2}" srcId="{DF697F20-5074-4F69-AF08-E84ED54428A7}" destId="{131635A3-BF50-468C-88B5-3E22E3F1BAA5}" srcOrd="3" destOrd="0" parTransId="{C6EE8F86-5E20-43B6-899E-9D75F17DE6C8}" sibTransId="{40BDFE86-6B5A-4840-B20D-4892124D54D5}"/>
    <dgm:cxn modelId="{659E8D14-C9BA-4E40-891B-9B563FCBEBE7}" srcId="{DF697F20-5074-4F69-AF08-E84ED54428A7}" destId="{A382EECF-B691-43E0-AE95-1180BD849489}" srcOrd="4" destOrd="0" parTransId="{77CC7293-92EA-4657-BC3D-0E70F7D6AB6F}" sibTransId="{FCAE3C8D-80F6-439A-B990-7C706779F2BF}"/>
    <dgm:cxn modelId="{3296D81D-F90E-4A08-94A4-22030E8C2839}" type="presOf" srcId="{9CDC94E7-44CA-4EC7-B6CB-3E93CED45445}" destId="{D1E25879-EFCF-476C-A25E-BE9BE553D8E2}" srcOrd="0" destOrd="0" presId="urn:microsoft.com/office/officeart/2005/8/layout/vList2"/>
    <dgm:cxn modelId="{E17D4205-6BDB-4ED3-B8B9-09E6901F5444}" srcId="{DF697F20-5074-4F69-AF08-E84ED54428A7}" destId="{C1E7ABEC-B1B0-44DC-B834-8E24543DA605}" srcOrd="6" destOrd="0" parTransId="{6D59ED55-6A4B-4C81-882F-E02275349A66}" sibTransId="{0E36891B-F1EE-43C1-ACE8-79929BC6EE19}"/>
    <dgm:cxn modelId="{40FA3CBB-A7B8-41CB-9135-D52DA2EE44FA}" srcId="{DF697F20-5074-4F69-AF08-E84ED54428A7}" destId="{9CDC94E7-44CA-4EC7-B6CB-3E93CED45445}" srcOrd="0" destOrd="0" parTransId="{8F3E1A06-2AA8-4EB9-B5A4-68F66F32E524}" sibTransId="{08A1DF19-41DC-4175-97BB-E881846A15A7}"/>
    <dgm:cxn modelId="{AF57177E-D114-4AA1-AC2E-8AAE5BCAFD1D}" srcId="{DF697F20-5074-4F69-AF08-E84ED54428A7}" destId="{A069B677-6D79-4C29-B596-B7653D90FC17}" srcOrd="5" destOrd="0" parTransId="{FF1F8DB9-93F5-42AC-9226-CF05C3D7FDA8}" sibTransId="{431522DE-2603-434B-B20F-8FC60EE08FF6}"/>
    <dgm:cxn modelId="{212DFE67-1CA6-443E-8577-E4EDB00EB2DE}" type="presOf" srcId="{44A14B47-BC85-4991-BDE5-97D17C5FDDEB}" destId="{C9EF0396-1F29-4D88-B7F3-66606BF36D20}" srcOrd="0" destOrd="0" presId="urn:microsoft.com/office/officeart/2005/8/layout/vList2"/>
    <dgm:cxn modelId="{06DADB46-BA76-4B8A-AC4C-4BB470ACFD5C}" type="presOf" srcId="{F5AD6125-6E31-4466-8B98-1E55CDD92A00}" destId="{BC61705B-7A53-44EA-95B5-6CD11A381FEE}" srcOrd="0" destOrd="0" presId="urn:microsoft.com/office/officeart/2005/8/layout/vList2"/>
    <dgm:cxn modelId="{28EFB10F-56C8-44F0-8E2C-1ABB92764CD8}" type="presParOf" srcId="{1ED93A4C-F480-49A1-A913-A95539DF2791}" destId="{D1E25879-EFCF-476C-A25E-BE9BE553D8E2}" srcOrd="0" destOrd="0" presId="urn:microsoft.com/office/officeart/2005/8/layout/vList2"/>
    <dgm:cxn modelId="{878213DE-843C-4313-8DAE-5EE8E0341A10}" type="presParOf" srcId="{1ED93A4C-F480-49A1-A913-A95539DF2791}" destId="{AF13D0BF-D3D0-49EF-A9F7-35A752C08C6F}" srcOrd="1" destOrd="0" presId="urn:microsoft.com/office/officeart/2005/8/layout/vList2"/>
    <dgm:cxn modelId="{92AAF37F-C83B-4CC0-8B73-E308281A21AF}" type="presParOf" srcId="{1ED93A4C-F480-49A1-A913-A95539DF2791}" destId="{BC61705B-7A53-44EA-95B5-6CD11A381FEE}" srcOrd="2" destOrd="0" presId="urn:microsoft.com/office/officeart/2005/8/layout/vList2"/>
    <dgm:cxn modelId="{BD5CC6AE-E3D1-465C-9282-D96AE370F185}" type="presParOf" srcId="{1ED93A4C-F480-49A1-A913-A95539DF2791}" destId="{049B9957-0E13-4CD3-ACFF-B7B1C9EC6E02}" srcOrd="3" destOrd="0" presId="urn:microsoft.com/office/officeart/2005/8/layout/vList2"/>
    <dgm:cxn modelId="{8D39ADCE-2EF9-448A-8CFC-D7C647A50982}" type="presParOf" srcId="{1ED93A4C-F480-49A1-A913-A95539DF2791}" destId="{C9EF0396-1F29-4D88-B7F3-66606BF36D20}" srcOrd="4" destOrd="0" presId="urn:microsoft.com/office/officeart/2005/8/layout/vList2"/>
    <dgm:cxn modelId="{82AC6534-CB91-42D2-834D-8AB96304D409}" type="presParOf" srcId="{1ED93A4C-F480-49A1-A913-A95539DF2791}" destId="{271D93C0-5B86-4EAB-AD4E-ACE8066937CB}" srcOrd="5" destOrd="0" presId="urn:microsoft.com/office/officeart/2005/8/layout/vList2"/>
    <dgm:cxn modelId="{F82B3D97-4FAC-4EDD-A8C1-173279A885AB}" type="presParOf" srcId="{1ED93A4C-F480-49A1-A913-A95539DF2791}" destId="{D82E7794-A6AE-425C-9070-611214125A04}" srcOrd="6" destOrd="0" presId="urn:microsoft.com/office/officeart/2005/8/layout/vList2"/>
    <dgm:cxn modelId="{20BF55B2-C85B-47E8-AE9F-924A96015622}" type="presParOf" srcId="{1ED93A4C-F480-49A1-A913-A95539DF2791}" destId="{59334149-C48E-4B76-87CD-ED9239F2087B}" srcOrd="7" destOrd="0" presId="urn:microsoft.com/office/officeart/2005/8/layout/vList2"/>
    <dgm:cxn modelId="{6603D0EF-9CE8-42E2-BF6E-2BE4A96627EC}" type="presParOf" srcId="{1ED93A4C-F480-49A1-A913-A95539DF2791}" destId="{21BA62E7-A722-482D-81C6-1BCCE42F1088}" srcOrd="8" destOrd="0" presId="urn:microsoft.com/office/officeart/2005/8/layout/vList2"/>
    <dgm:cxn modelId="{6223ECD4-FD44-4FE1-BE65-60D516CC6F3B}" type="presParOf" srcId="{1ED93A4C-F480-49A1-A913-A95539DF2791}" destId="{AF4916F6-A976-4800-A277-74F25FBAB704}" srcOrd="9" destOrd="0" presId="urn:microsoft.com/office/officeart/2005/8/layout/vList2"/>
    <dgm:cxn modelId="{FDAC454B-3FC8-49FA-8A12-F27ADECC3C50}" type="presParOf" srcId="{1ED93A4C-F480-49A1-A913-A95539DF2791}" destId="{A3C12621-5D98-4758-8E25-C2A2C97EF1E9}" srcOrd="10" destOrd="0" presId="urn:microsoft.com/office/officeart/2005/8/layout/vList2"/>
    <dgm:cxn modelId="{0088D533-55F2-4654-AE99-2E959FA5C07D}" type="presParOf" srcId="{1ED93A4C-F480-49A1-A913-A95539DF2791}" destId="{2DCB2E91-0BFA-4614-9442-7EB61F3E07C7}" srcOrd="11" destOrd="0" presId="urn:microsoft.com/office/officeart/2005/8/layout/vList2"/>
    <dgm:cxn modelId="{F54F4BD1-BC79-4349-AD90-737D6C1729D6}" type="presParOf" srcId="{1ED93A4C-F480-49A1-A913-A95539DF2791}" destId="{C7D34ACF-87BA-4D39-A7F9-A572BB379143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A96106-74F6-48C2-8982-7A2D1410A4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A1301B4-5124-417A-9A46-CE5609C17712}">
      <dgm:prSet custT="1"/>
      <dgm:spPr/>
      <dgm:t>
        <a:bodyPr/>
        <a:lstStyle/>
        <a:p>
          <a:pPr algn="ctr" rtl="0"/>
          <a:r>
            <a:rPr lang="zh-TW" altLang="en-US" sz="2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技專攜手專題再造計畫</a:t>
          </a:r>
          <a:endParaRPr kumimoji="1" lang="zh-TW" sz="26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769F7D1-66A7-4B43-915F-6E8E0B72BC9D}" type="par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E753F83D-4E16-4E9E-9D50-6BB1C577A3BD}" type="sib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F996B018-CB52-474F-8681-39E0CE4750EC}" type="pres">
      <dgm:prSet presAssocID="{61A96106-74F6-48C2-8982-7A2D1410A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7EC91D-EB74-457E-91A9-5B9D4328FD41}" type="pres">
      <dgm:prSet presAssocID="{0A1301B4-5124-417A-9A46-CE5609C17712}" presName="parentText" presStyleLbl="node1" presStyleIdx="0" presStyleCnt="1" custLinFactNeighborX="4159" custLinFactNeighborY="-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E11ECF0-A64A-40DE-8411-2C9FC0BCD11D}" type="presOf" srcId="{0A1301B4-5124-417A-9A46-CE5609C17712}" destId="{517EC91D-EB74-457E-91A9-5B9D4328FD41}" srcOrd="0" destOrd="0" presId="urn:microsoft.com/office/officeart/2005/8/layout/vList2"/>
    <dgm:cxn modelId="{787B77B6-62AA-4B9C-B0DE-25726E9BA879}" type="presOf" srcId="{61A96106-74F6-48C2-8982-7A2D1410A42E}" destId="{F996B018-CB52-474F-8681-39E0CE4750EC}" srcOrd="0" destOrd="0" presId="urn:microsoft.com/office/officeart/2005/8/layout/vList2"/>
    <dgm:cxn modelId="{CEF30221-1A95-4622-88FA-3FF8AA8B465C}" srcId="{61A96106-74F6-48C2-8982-7A2D1410A42E}" destId="{0A1301B4-5124-417A-9A46-CE5609C17712}" srcOrd="0" destOrd="0" parTransId="{8769F7D1-66A7-4B43-915F-6E8E0B72BC9D}" sibTransId="{E753F83D-4E16-4E9E-9D50-6BB1C577A3BD}"/>
    <dgm:cxn modelId="{3311911F-FB8A-4A66-BDC9-BF2739518218}" type="presParOf" srcId="{F996B018-CB52-474F-8681-39E0CE4750EC}" destId="{517EC91D-EB74-457E-91A9-5B9D4328FD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1A96106-74F6-48C2-8982-7A2D1410A4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A1301B4-5124-417A-9A46-CE5609C17712}">
      <dgm:prSet custT="1"/>
      <dgm:spPr/>
      <dgm:t>
        <a:bodyPr/>
        <a:lstStyle/>
        <a:p>
          <a:pPr algn="ctr" rtl="0"/>
          <a:r>
            <a:rPr lang="zh-TW" altLang="en-US" sz="2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特色課程發展試探計畫</a:t>
          </a:r>
          <a:endParaRPr kumimoji="1" lang="zh-TW" sz="26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769F7D1-66A7-4B43-915F-6E8E0B72BC9D}" type="par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E753F83D-4E16-4E9E-9D50-6BB1C577A3BD}" type="sib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F996B018-CB52-474F-8681-39E0CE4750EC}" type="pres">
      <dgm:prSet presAssocID="{61A96106-74F6-48C2-8982-7A2D1410A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7EC91D-EB74-457E-91A9-5B9D4328FD41}" type="pres">
      <dgm:prSet presAssocID="{0A1301B4-5124-417A-9A46-CE5609C17712}" presName="parentText" presStyleLbl="node1" presStyleIdx="0" presStyleCnt="1" custLinFactNeighborX="4159" custLinFactNeighborY="-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E8782A1-EACB-4F57-A457-197CFFEA39CB}" type="presOf" srcId="{61A96106-74F6-48C2-8982-7A2D1410A42E}" destId="{F996B018-CB52-474F-8681-39E0CE4750EC}" srcOrd="0" destOrd="0" presId="urn:microsoft.com/office/officeart/2005/8/layout/vList2"/>
    <dgm:cxn modelId="{F8F541AF-5B8F-448D-A4B3-1CB4741E0F7C}" type="presOf" srcId="{0A1301B4-5124-417A-9A46-CE5609C17712}" destId="{517EC91D-EB74-457E-91A9-5B9D4328FD41}" srcOrd="0" destOrd="0" presId="urn:microsoft.com/office/officeart/2005/8/layout/vList2"/>
    <dgm:cxn modelId="{CEF30221-1A95-4622-88FA-3FF8AA8B465C}" srcId="{61A96106-74F6-48C2-8982-7A2D1410A42E}" destId="{0A1301B4-5124-417A-9A46-CE5609C17712}" srcOrd="0" destOrd="0" parTransId="{8769F7D1-66A7-4B43-915F-6E8E0B72BC9D}" sibTransId="{E753F83D-4E16-4E9E-9D50-6BB1C577A3BD}"/>
    <dgm:cxn modelId="{16739919-5538-4047-A36E-2C0B74B539E4}" type="presParOf" srcId="{F996B018-CB52-474F-8681-39E0CE4750EC}" destId="{517EC91D-EB74-457E-91A9-5B9D4328FD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1A96106-74F6-48C2-8982-7A2D1410A4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A1301B4-5124-417A-9A46-CE5609C17712}">
      <dgm:prSet custT="1"/>
      <dgm:spPr/>
      <dgm:t>
        <a:bodyPr/>
        <a:lstStyle/>
        <a:p>
          <a:pPr algn="ctr" rtl="0"/>
          <a:r>
            <a:rPr lang="zh-TW" altLang="en-US" sz="2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產學攜手職場實習及參訪</a:t>
          </a:r>
          <a:endParaRPr kumimoji="1" lang="zh-TW" sz="26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769F7D1-66A7-4B43-915F-6E8E0B72BC9D}" type="par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E753F83D-4E16-4E9E-9D50-6BB1C577A3BD}" type="sib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F996B018-CB52-474F-8681-39E0CE4750EC}" type="pres">
      <dgm:prSet presAssocID="{61A96106-74F6-48C2-8982-7A2D1410A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7EC91D-EB74-457E-91A9-5B9D4328FD41}" type="pres">
      <dgm:prSet presAssocID="{0A1301B4-5124-417A-9A46-CE5609C17712}" presName="parentText" presStyleLbl="node1" presStyleIdx="0" presStyleCnt="1" custLinFactNeighborX="4159" custLinFactNeighborY="-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A7B3AB4-7811-4F54-B9EA-6F57AA197541}" type="presOf" srcId="{61A96106-74F6-48C2-8982-7A2D1410A42E}" destId="{F996B018-CB52-474F-8681-39E0CE4750EC}" srcOrd="0" destOrd="0" presId="urn:microsoft.com/office/officeart/2005/8/layout/vList2"/>
    <dgm:cxn modelId="{CEF30221-1A95-4622-88FA-3FF8AA8B465C}" srcId="{61A96106-74F6-48C2-8982-7A2D1410A42E}" destId="{0A1301B4-5124-417A-9A46-CE5609C17712}" srcOrd="0" destOrd="0" parTransId="{8769F7D1-66A7-4B43-915F-6E8E0B72BC9D}" sibTransId="{E753F83D-4E16-4E9E-9D50-6BB1C577A3BD}"/>
    <dgm:cxn modelId="{48435F55-C541-4621-BEF1-76340171ECC7}" type="presOf" srcId="{0A1301B4-5124-417A-9A46-CE5609C17712}" destId="{517EC91D-EB74-457E-91A9-5B9D4328FD41}" srcOrd="0" destOrd="0" presId="urn:microsoft.com/office/officeart/2005/8/layout/vList2"/>
    <dgm:cxn modelId="{445FAE25-6F55-4A24-B955-5346B197AB33}" type="presParOf" srcId="{F996B018-CB52-474F-8681-39E0CE4750EC}" destId="{517EC91D-EB74-457E-91A9-5B9D4328FD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1A96106-74F6-48C2-8982-7A2D1410A4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A1301B4-5124-417A-9A46-CE5609C17712}">
      <dgm:prSet custT="1"/>
      <dgm:spPr/>
      <dgm:t>
        <a:bodyPr/>
        <a:lstStyle/>
        <a:p>
          <a:pPr algn="ctr" rtl="0"/>
          <a:r>
            <a:rPr lang="zh-TW" altLang="en-US" sz="2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產學攜手職場實習及參訪</a:t>
          </a:r>
          <a:endParaRPr kumimoji="1" lang="zh-TW" sz="26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769F7D1-66A7-4B43-915F-6E8E0B72BC9D}" type="par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E753F83D-4E16-4E9E-9D50-6BB1C577A3BD}" type="sib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F996B018-CB52-474F-8681-39E0CE4750EC}" type="pres">
      <dgm:prSet presAssocID="{61A96106-74F6-48C2-8982-7A2D1410A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7EC91D-EB74-457E-91A9-5B9D4328FD41}" type="pres">
      <dgm:prSet presAssocID="{0A1301B4-5124-417A-9A46-CE5609C17712}" presName="parentText" presStyleLbl="node1" presStyleIdx="0" presStyleCnt="1" custLinFactNeighborX="4159" custLinFactNeighborY="-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D28F725-BDCE-432C-A9BD-8D4E135E49C8}" type="presOf" srcId="{0A1301B4-5124-417A-9A46-CE5609C17712}" destId="{517EC91D-EB74-457E-91A9-5B9D4328FD41}" srcOrd="0" destOrd="0" presId="urn:microsoft.com/office/officeart/2005/8/layout/vList2"/>
    <dgm:cxn modelId="{9516E5C4-BD11-4DEC-81AA-CD835FFA70FF}" type="presOf" srcId="{61A96106-74F6-48C2-8982-7A2D1410A42E}" destId="{F996B018-CB52-474F-8681-39E0CE4750EC}" srcOrd="0" destOrd="0" presId="urn:microsoft.com/office/officeart/2005/8/layout/vList2"/>
    <dgm:cxn modelId="{CEF30221-1A95-4622-88FA-3FF8AA8B465C}" srcId="{61A96106-74F6-48C2-8982-7A2D1410A42E}" destId="{0A1301B4-5124-417A-9A46-CE5609C17712}" srcOrd="0" destOrd="0" parTransId="{8769F7D1-66A7-4B43-915F-6E8E0B72BC9D}" sibTransId="{E753F83D-4E16-4E9E-9D50-6BB1C577A3BD}"/>
    <dgm:cxn modelId="{FED85A2D-46B6-4CC6-A9E3-860FEFD2460F}" type="presParOf" srcId="{F996B018-CB52-474F-8681-39E0CE4750EC}" destId="{517EC91D-EB74-457E-91A9-5B9D4328FD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1A96106-74F6-48C2-8982-7A2D1410A4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A1301B4-5124-417A-9A46-CE5609C17712}">
      <dgm:prSet custT="1"/>
      <dgm:spPr/>
      <dgm:t>
        <a:bodyPr/>
        <a:lstStyle/>
        <a:p>
          <a:pPr algn="ctr" rtl="0"/>
          <a:r>
            <a:rPr lang="zh-TW" altLang="en-US" sz="2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產學攜手技藝精進</a:t>
          </a:r>
          <a:endParaRPr lang="zh-TW" sz="26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769F7D1-66A7-4B43-915F-6E8E0B72BC9D}" type="par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E753F83D-4E16-4E9E-9D50-6BB1C577A3BD}" type="sib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F996B018-CB52-474F-8681-39E0CE4750EC}" type="pres">
      <dgm:prSet presAssocID="{61A96106-74F6-48C2-8982-7A2D1410A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7EC91D-EB74-457E-91A9-5B9D4328FD41}" type="pres">
      <dgm:prSet presAssocID="{0A1301B4-5124-417A-9A46-CE5609C17712}" presName="parentText" presStyleLbl="node1" presStyleIdx="0" presStyleCnt="1" custLinFactNeighborX="4159" custLinFactNeighborY="-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4D471F7-7B3D-4448-B7BF-0B5B0C2DAD63}" type="presOf" srcId="{61A96106-74F6-48C2-8982-7A2D1410A42E}" destId="{F996B018-CB52-474F-8681-39E0CE4750EC}" srcOrd="0" destOrd="0" presId="urn:microsoft.com/office/officeart/2005/8/layout/vList2"/>
    <dgm:cxn modelId="{CEF30221-1A95-4622-88FA-3FF8AA8B465C}" srcId="{61A96106-74F6-48C2-8982-7A2D1410A42E}" destId="{0A1301B4-5124-417A-9A46-CE5609C17712}" srcOrd="0" destOrd="0" parTransId="{8769F7D1-66A7-4B43-915F-6E8E0B72BC9D}" sibTransId="{E753F83D-4E16-4E9E-9D50-6BB1C577A3BD}"/>
    <dgm:cxn modelId="{40F83BFD-C9CE-4C4E-98B6-5608D6921ABE}" type="presOf" srcId="{0A1301B4-5124-417A-9A46-CE5609C17712}" destId="{517EC91D-EB74-457E-91A9-5B9D4328FD41}" srcOrd="0" destOrd="0" presId="urn:microsoft.com/office/officeart/2005/8/layout/vList2"/>
    <dgm:cxn modelId="{5F70C4A5-1028-4F1A-BF09-F38D36D2DDB8}" type="presParOf" srcId="{F996B018-CB52-474F-8681-39E0CE4750EC}" destId="{517EC91D-EB74-457E-91A9-5B9D4328FD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1A96106-74F6-48C2-8982-7A2D1410A4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A1301B4-5124-417A-9A46-CE5609C17712}">
      <dgm:prSet custT="1"/>
      <dgm:spPr/>
      <dgm:t>
        <a:bodyPr/>
        <a:lstStyle/>
        <a:p>
          <a:pPr algn="ctr" rtl="0"/>
          <a:r>
            <a:rPr lang="zh-TW" altLang="en-US" sz="2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產學攜手技藝精進</a:t>
          </a:r>
          <a:endParaRPr lang="zh-TW" sz="26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769F7D1-66A7-4B43-915F-6E8E0B72BC9D}" type="par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E753F83D-4E16-4E9E-9D50-6BB1C577A3BD}" type="sib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F996B018-CB52-474F-8681-39E0CE4750EC}" type="pres">
      <dgm:prSet presAssocID="{61A96106-74F6-48C2-8982-7A2D1410A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7EC91D-EB74-457E-91A9-5B9D4328FD41}" type="pres">
      <dgm:prSet presAssocID="{0A1301B4-5124-417A-9A46-CE5609C17712}" presName="parentText" presStyleLbl="node1" presStyleIdx="0" presStyleCnt="1" custLinFactNeighborX="4159" custLinFactNeighborY="-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18A9894-D61D-48A5-BBD7-914AD74B17BB}" type="presOf" srcId="{0A1301B4-5124-417A-9A46-CE5609C17712}" destId="{517EC91D-EB74-457E-91A9-5B9D4328FD41}" srcOrd="0" destOrd="0" presId="urn:microsoft.com/office/officeart/2005/8/layout/vList2"/>
    <dgm:cxn modelId="{CEF30221-1A95-4622-88FA-3FF8AA8B465C}" srcId="{61A96106-74F6-48C2-8982-7A2D1410A42E}" destId="{0A1301B4-5124-417A-9A46-CE5609C17712}" srcOrd="0" destOrd="0" parTransId="{8769F7D1-66A7-4B43-915F-6E8E0B72BC9D}" sibTransId="{E753F83D-4E16-4E9E-9D50-6BB1C577A3BD}"/>
    <dgm:cxn modelId="{58A2793E-7855-4359-9D6F-3E090420A97F}" type="presOf" srcId="{61A96106-74F6-48C2-8982-7A2D1410A42E}" destId="{F996B018-CB52-474F-8681-39E0CE4750EC}" srcOrd="0" destOrd="0" presId="urn:microsoft.com/office/officeart/2005/8/layout/vList2"/>
    <dgm:cxn modelId="{C6E00C94-7669-4086-A168-9E954035754A}" type="presParOf" srcId="{F996B018-CB52-474F-8681-39E0CE4750EC}" destId="{517EC91D-EB74-457E-91A9-5B9D4328FD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1A96106-74F6-48C2-8982-7A2D1410A4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A1301B4-5124-417A-9A46-CE5609C17712}">
      <dgm:prSet custT="1"/>
      <dgm:spPr/>
      <dgm:t>
        <a:bodyPr/>
        <a:lstStyle/>
        <a:p>
          <a:pPr algn="ctr" rtl="0"/>
          <a:r>
            <a:rPr lang="zh-TW" altLang="en-US" sz="2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實習商店實務經營</a:t>
          </a:r>
          <a:endParaRPr kumimoji="1" lang="zh-TW" sz="26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769F7D1-66A7-4B43-915F-6E8E0B72BC9D}" type="par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E753F83D-4E16-4E9E-9D50-6BB1C577A3BD}" type="sib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F996B018-CB52-474F-8681-39E0CE4750EC}" type="pres">
      <dgm:prSet presAssocID="{61A96106-74F6-48C2-8982-7A2D1410A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7EC91D-EB74-457E-91A9-5B9D4328FD41}" type="pres">
      <dgm:prSet presAssocID="{0A1301B4-5124-417A-9A46-CE5609C17712}" presName="parentText" presStyleLbl="node1" presStyleIdx="0" presStyleCnt="1" custLinFactNeighborX="4159" custLinFactNeighborY="-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8CE6CBE-22B6-49DB-8F79-54B54829114F}" type="presOf" srcId="{61A96106-74F6-48C2-8982-7A2D1410A42E}" destId="{F996B018-CB52-474F-8681-39E0CE4750EC}" srcOrd="0" destOrd="0" presId="urn:microsoft.com/office/officeart/2005/8/layout/vList2"/>
    <dgm:cxn modelId="{CEF30221-1A95-4622-88FA-3FF8AA8B465C}" srcId="{61A96106-74F6-48C2-8982-7A2D1410A42E}" destId="{0A1301B4-5124-417A-9A46-CE5609C17712}" srcOrd="0" destOrd="0" parTransId="{8769F7D1-66A7-4B43-915F-6E8E0B72BC9D}" sibTransId="{E753F83D-4E16-4E9E-9D50-6BB1C577A3BD}"/>
    <dgm:cxn modelId="{BE980A0A-8B1B-451F-88DB-9CB6B2B64D18}" type="presOf" srcId="{0A1301B4-5124-417A-9A46-CE5609C17712}" destId="{517EC91D-EB74-457E-91A9-5B9D4328FD41}" srcOrd="0" destOrd="0" presId="urn:microsoft.com/office/officeart/2005/8/layout/vList2"/>
    <dgm:cxn modelId="{2ECE76F8-E31D-4375-8BDA-ED6CBCC2D229}" type="presParOf" srcId="{F996B018-CB52-474F-8681-39E0CE4750EC}" destId="{517EC91D-EB74-457E-91A9-5B9D4328FD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048A4B-3C4F-4C51-94EA-05F495EB7C73}" type="doc">
      <dgm:prSet loTypeId="urn:microsoft.com/office/officeart/2005/8/layout/vList2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6D3D0213-5F63-4BE8-A5D7-7196D802884B}">
      <dgm:prSet custT="1"/>
      <dgm:spPr/>
      <dgm:t>
        <a:bodyPr/>
        <a:lstStyle/>
        <a:p>
          <a:pPr algn="ctr" rtl="0"/>
          <a:r>
            <a:rPr kumimoji="1" lang="zh-TW" altLang="en-US" sz="3000" b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學校推動優質化組織及自主管理策略圖</a:t>
          </a:r>
          <a:endParaRPr kumimoji="1" lang="zh-TW" sz="3000" b="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D14EFE49-B9BF-44C7-AFC8-F4373A1EAA05}" type="parTrans" cxnId="{957EF6E6-49DD-4061-BC12-AAEB920148A9}">
      <dgm:prSet/>
      <dgm:spPr/>
      <dgm:t>
        <a:bodyPr/>
        <a:lstStyle/>
        <a:p>
          <a:endParaRPr lang="zh-TW" altLang="en-US"/>
        </a:p>
      </dgm:t>
    </dgm:pt>
    <dgm:pt modelId="{8B0A422A-48C8-4982-B4A3-172FE859D3E6}" type="sibTrans" cxnId="{957EF6E6-49DD-4061-BC12-AAEB920148A9}">
      <dgm:prSet/>
      <dgm:spPr/>
      <dgm:t>
        <a:bodyPr/>
        <a:lstStyle/>
        <a:p>
          <a:endParaRPr lang="zh-TW" altLang="en-US"/>
        </a:p>
      </dgm:t>
    </dgm:pt>
    <dgm:pt modelId="{610D1539-2F0E-4C3F-8BE6-F5F6429DF8E5}" type="pres">
      <dgm:prSet presAssocID="{55048A4B-3C4F-4C51-94EA-05F495EB7C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85D0C62-5DAB-4E1D-AEA6-469D6CFC45F9}" type="pres">
      <dgm:prSet presAssocID="{6D3D0213-5F63-4BE8-A5D7-7196D802884B}" presName="parentText" presStyleLbl="node1" presStyleIdx="0" presStyleCnt="1" custLinFactNeighborX="13793" custLinFactNeighborY="1531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B7949E5-3593-4EBD-A381-92763F51699A}" type="presOf" srcId="{55048A4B-3C4F-4C51-94EA-05F495EB7C73}" destId="{610D1539-2F0E-4C3F-8BE6-F5F6429DF8E5}" srcOrd="0" destOrd="0" presId="urn:microsoft.com/office/officeart/2005/8/layout/vList2"/>
    <dgm:cxn modelId="{957EF6E6-49DD-4061-BC12-AAEB920148A9}" srcId="{55048A4B-3C4F-4C51-94EA-05F495EB7C73}" destId="{6D3D0213-5F63-4BE8-A5D7-7196D802884B}" srcOrd="0" destOrd="0" parTransId="{D14EFE49-B9BF-44C7-AFC8-F4373A1EAA05}" sibTransId="{8B0A422A-48C8-4982-B4A3-172FE859D3E6}"/>
    <dgm:cxn modelId="{81633BF1-977F-457D-84A3-5C057C88B864}" type="presOf" srcId="{6D3D0213-5F63-4BE8-A5D7-7196D802884B}" destId="{F85D0C62-5DAB-4E1D-AEA6-469D6CFC45F9}" srcOrd="0" destOrd="0" presId="urn:microsoft.com/office/officeart/2005/8/layout/vList2"/>
    <dgm:cxn modelId="{8253AE13-8EA4-4396-9FC1-8BAFE6208759}" type="presParOf" srcId="{610D1539-2F0E-4C3F-8BE6-F5F6429DF8E5}" destId="{F85D0C62-5DAB-4E1D-AEA6-469D6CFC45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048A4B-3C4F-4C51-94EA-05F495EB7C73}" type="doc">
      <dgm:prSet loTypeId="urn:microsoft.com/office/officeart/2005/8/layout/vList2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6D3D0213-5F63-4BE8-A5D7-7196D802884B}">
      <dgm:prSet custT="1"/>
      <dgm:spPr/>
      <dgm:t>
        <a:bodyPr/>
        <a:lstStyle/>
        <a:p>
          <a:pPr algn="ctr" rtl="0"/>
          <a:r>
            <a:rPr kumimoji="1" lang="zh-TW" altLang="en-US" sz="3000" b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計劃管理</a:t>
          </a:r>
          <a:endParaRPr kumimoji="1" lang="zh-TW" sz="3000" b="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D14EFE49-B9BF-44C7-AFC8-F4373A1EAA05}" type="parTrans" cxnId="{957EF6E6-49DD-4061-BC12-AAEB920148A9}">
      <dgm:prSet/>
      <dgm:spPr/>
      <dgm:t>
        <a:bodyPr/>
        <a:lstStyle/>
        <a:p>
          <a:endParaRPr lang="zh-TW" altLang="en-US"/>
        </a:p>
      </dgm:t>
    </dgm:pt>
    <dgm:pt modelId="{8B0A422A-48C8-4982-B4A3-172FE859D3E6}" type="sibTrans" cxnId="{957EF6E6-49DD-4061-BC12-AAEB920148A9}">
      <dgm:prSet/>
      <dgm:spPr/>
      <dgm:t>
        <a:bodyPr/>
        <a:lstStyle/>
        <a:p>
          <a:endParaRPr lang="zh-TW" altLang="en-US"/>
        </a:p>
      </dgm:t>
    </dgm:pt>
    <dgm:pt modelId="{610D1539-2F0E-4C3F-8BE6-F5F6429DF8E5}" type="pres">
      <dgm:prSet presAssocID="{55048A4B-3C4F-4C51-94EA-05F495EB7C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85D0C62-5DAB-4E1D-AEA6-469D6CFC45F9}" type="pres">
      <dgm:prSet presAssocID="{6D3D0213-5F63-4BE8-A5D7-7196D802884B}" presName="parentText" presStyleLbl="node1" presStyleIdx="0" presStyleCnt="1" custLinFactNeighborX="13793" custLinFactNeighborY="1531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F21A3F-2F8F-4FFE-9393-E53BE26BED00}" type="presOf" srcId="{55048A4B-3C4F-4C51-94EA-05F495EB7C73}" destId="{610D1539-2F0E-4C3F-8BE6-F5F6429DF8E5}" srcOrd="0" destOrd="0" presId="urn:microsoft.com/office/officeart/2005/8/layout/vList2"/>
    <dgm:cxn modelId="{957EF6E6-49DD-4061-BC12-AAEB920148A9}" srcId="{55048A4B-3C4F-4C51-94EA-05F495EB7C73}" destId="{6D3D0213-5F63-4BE8-A5D7-7196D802884B}" srcOrd="0" destOrd="0" parTransId="{D14EFE49-B9BF-44C7-AFC8-F4373A1EAA05}" sibTransId="{8B0A422A-48C8-4982-B4A3-172FE859D3E6}"/>
    <dgm:cxn modelId="{FCEED3E8-EAC6-497F-B9B4-26219AD8D1C2}" type="presOf" srcId="{6D3D0213-5F63-4BE8-A5D7-7196D802884B}" destId="{F85D0C62-5DAB-4E1D-AEA6-469D6CFC45F9}" srcOrd="0" destOrd="0" presId="urn:microsoft.com/office/officeart/2005/8/layout/vList2"/>
    <dgm:cxn modelId="{212D1331-C024-412E-83D8-237DB494AB11}" type="presParOf" srcId="{610D1539-2F0E-4C3F-8BE6-F5F6429DF8E5}" destId="{F85D0C62-5DAB-4E1D-AEA6-469D6CFC45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048A4B-3C4F-4C51-94EA-05F495EB7C73}" type="doc">
      <dgm:prSet loTypeId="urn:microsoft.com/office/officeart/2005/8/layout/vList2" loCatId="list" qsTypeId="urn:microsoft.com/office/officeart/2005/8/quickstyle/3d2" qsCatId="3D" csTypeId="urn:microsoft.com/office/officeart/2005/8/colors/accent1_4" csCatId="accent1"/>
      <dgm:spPr/>
      <dgm:t>
        <a:bodyPr/>
        <a:lstStyle/>
        <a:p>
          <a:endParaRPr lang="zh-TW" altLang="en-US"/>
        </a:p>
      </dgm:t>
    </dgm:pt>
    <dgm:pt modelId="{6D3D0213-5F63-4BE8-A5D7-7196D802884B}">
      <dgm:prSet custT="1"/>
      <dgm:spPr/>
      <dgm:t>
        <a:bodyPr/>
        <a:lstStyle/>
        <a:p>
          <a:pPr algn="ctr" rtl="0"/>
          <a:r>
            <a:rPr kumimoji="1" lang="en-US" sz="3000" b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PDCA</a:t>
          </a:r>
          <a:r>
            <a:rPr kumimoji="1" lang="zh-TW" sz="3000" b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管理檢核機制</a:t>
          </a:r>
          <a:endParaRPr kumimoji="1" lang="zh-TW" sz="3000" b="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D14EFE49-B9BF-44C7-AFC8-F4373A1EAA05}" type="parTrans" cxnId="{957EF6E6-49DD-4061-BC12-AAEB920148A9}">
      <dgm:prSet/>
      <dgm:spPr/>
      <dgm:t>
        <a:bodyPr/>
        <a:lstStyle/>
        <a:p>
          <a:endParaRPr lang="zh-TW" altLang="en-US"/>
        </a:p>
      </dgm:t>
    </dgm:pt>
    <dgm:pt modelId="{8B0A422A-48C8-4982-B4A3-172FE859D3E6}" type="sibTrans" cxnId="{957EF6E6-49DD-4061-BC12-AAEB920148A9}">
      <dgm:prSet/>
      <dgm:spPr/>
      <dgm:t>
        <a:bodyPr/>
        <a:lstStyle/>
        <a:p>
          <a:endParaRPr lang="zh-TW" altLang="en-US"/>
        </a:p>
      </dgm:t>
    </dgm:pt>
    <dgm:pt modelId="{610D1539-2F0E-4C3F-8BE6-F5F6429DF8E5}" type="pres">
      <dgm:prSet presAssocID="{55048A4B-3C4F-4C51-94EA-05F495EB7C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85D0C62-5DAB-4E1D-AEA6-469D6CFC45F9}" type="pres">
      <dgm:prSet presAssocID="{6D3D0213-5F63-4BE8-A5D7-7196D802884B}" presName="parentText" presStyleLbl="node1" presStyleIdx="0" presStyleCnt="1" custLinFactNeighborY="321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2735162-7FFC-49FD-822F-55F429698DCA}" type="presOf" srcId="{6D3D0213-5F63-4BE8-A5D7-7196D802884B}" destId="{F85D0C62-5DAB-4E1D-AEA6-469D6CFC45F9}" srcOrd="0" destOrd="0" presId="urn:microsoft.com/office/officeart/2005/8/layout/vList2"/>
    <dgm:cxn modelId="{1662946C-F266-4BA8-A8A0-033BE80CB9DE}" type="presOf" srcId="{55048A4B-3C4F-4C51-94EA-05F495EB7C73}" destId="{610D1539-2F0E-4C3F-8BE6-F5F6429DF8E5}" srcOrd="0" destOrd="0" presId="urn:microsoft.com/office/officeart/2005/8/layout/vList2"/>
    <dgm:cxn modelId="{957EF6E6-49DD-4061-BC12-AAEB920148A9}" srcId="{55048A4B-3C4F-4C51-94EA-05F495EB7C73}" destId="{6D3D0213-5F63-4BE8-A5D7-7196D802884B}" srcOrd="0" destOrd="0" parTransId="{D14EFE49-B9BF-44C7-AFC8-F4373A1EAA05}" sibTransId="{8B0A422A-48C8-4982-B4A3-172FE859D3E6}"/>
    <dgm:cxn modelId="{2DD11F6C-5C65-4CEC-A0DA-53BAB599EA8E}" type="presParOf" srcId="{610D1539-2F0E-4C3F-8BE6-F5F6429DF8E5}" destId="{F85D0C62-5DAB-4E1D-AEA6-469D6CFC45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407F2C-7EAA-4C9F-B8E9-530E4CCE4E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3ACAF75-0917-4434-BC72-D8CEBAC2FB33}">
      <dgm:prSet custT="1"/>
      <dgm:spPr/>
      <dgm:t>
        <a:bodyPr/>
        <a:lstStyle/>
        <a:p>
          <a:pPr algn="ctr" rtl="0"/>
          <a:r>
            <a:rPr kumimoji="1" lang="en-US" altLang="zh-TW" sz="26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104</a:t>
          </a:r>
          <a:r>
            <a:rPr kumimoji="1" lang="zh-TW" altLang="en-US" sz="26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學年度本校辦理優質化子計畫之名稱及期程</a:t>
          </a:r>
          <a:endParaRPr lang="zh-TW" altLang="en-US" sz="26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D9E9FF1F-8CDC-4892-AF43-48B822DE78C6}" type="parTrans" cxnId="{FE67F879-3C4B-43FA-99B8-932FC473AFB3}">
      <dgm:prSet/>
      <dgm:spPr/>
      <dgm:t>
        <a:bodyPr/>
        <a:lstStyle/>
        <a:p>
          <a:endParaRPr lang="zh-TW" altLang="en-US"/>
        </a:p>
      </dgm:t>
    </dgm:pt>
    <dgm:pt modelId="{A7DC7492-549A-48F1-A4A9-94890D72488A}" type="sibTrans" cxnId="{FE67F879-3C4B-43FA-99B8-932FC473AFB3}">
      <dgm:prSet/>
      <dgm:spPr/>
      <dgm:t>
        <a:bodyPr/>
        <a:lstStyle/>
        <a:p>
          <a:endParaRPr lang="zh-TW" altLang="en-US"/>
        </a:p>
      </dgm:t>
    </dgm:pt>
    <dgm:pt modelId="{31DA8818-0A44-4C86-B7B1-A803C99E142A}" type="pres">
      <dgm:prSet presAssocID="{2A407F2C-7EAA-4C9F-B8E9-530E4CCE4E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F942818-417E-46CE-AA22-E3993E298651}" type="pres">
      <dgm:prSet presAssocID="{03ACAF75-0917-4434-BC72-D8CEBAC2FB33}" presName="parentText" presStyleLbl="node1" presStyleIdx="0" presStyleCnt="1" custLinFactNeighborX="3030" custLinFactNeighborY="-1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897B891-7747-426D-AD37-DB7971EBB4BA}" type="presOf" srcId="{03ACAF75-0917-4434-BC72-D8CEBAC2FB33}" destId="{5F942818-417E-46CE-AA22-E3993E298651}" srcOrd="0" destOrd="0" presId="urn:microsoft.com/office/officeart/2005/8/layout/vList2"/>
    <dgm:cxn modelId="{FE67F879-3C4B-43FA-99B8-932FC473AFB3}" srcId="{2A407F2C-7EAA-4C9F-B8E9-530E4CCE4EDA}" destId="{03ACAF75-0917-4434-BC72-D8CEBAC2FB33}" srcOrd="0" destOrd="0" parTransId="{D9E9FF1F-8CDC-4892-AF43-48B822DE78C6}" sibTransId="{A7DC7492-549A-48F1-A4A9-94890D72488A}"/>
    <dgm:cxn modelId="{1CB01114-EC43-4A50-BF0E-BB83A65D3FD7}" type="presOf" srcId="{2A407F2C-7EAA-4C9F-B8E9-530E4CCE4EDA}" destId="{31DA8818-0A44-4C86-B7B1-A803C99E142A}" srcOrd="0" destOrd="0" presId="urn:microsoft.com/office/officeart/2005/8/layout/vList2"/>
    <dgm:cxn modelId="{3269754A-DD0B-44F8-AF38-7BC98BA30D92}" type="presParOf" srcId="{31DA8818-0A44-4C86-B7B1-A803C99E142A}" destId="{5F942818-417E-46CE-AA22-E3993E2986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A96106-74F6-48C2-8982-7A2D1410A4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A1301B4-5124-417A-9A46-CE5609C17712}">
      <dgm:prSet custT="1"/>
      <dgm:spPr/>
      <dgm:t>
        <a:bodyPr/>
        <a:lstStyle/>
        <a:p>
          <a:pPr algn="ctr" rtl="0"/>
          <a:r>
            <a:rPr lang="zh-TW" altLang="zh-TW" sz="2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花蓮縣</a:t>
          </a:r>
          <a:r>
            <a:rPr lang="en-US" altLang="zh-TW" sz="2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104</a:t>
          </a:r>
          <a:r>
            <a:rPr lang="zh-TW" altLang="zh-TW" sz="2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年度語文競賽本校獲獎學生名單</a:t>
          </a:r>
          <a:endParaRPr kumimoji="1" lang="zh-TW" sz="26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769F7D1-66A7-4B43-915F-6E8E0B72BC9D}" type="par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E753F83D-4E16-4E9E-9D50-6BB1C577A3BD}" type="sib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F996B018-CB52-474F-8681-39E0CE4750EC}" type="pres">
      <dgm:prSet presAssocID="{61A96106-74F6-48C2-8982-7A2D1410A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7EC91D-EB74-457E-91A9-5B9D4328FD41}" type="pres">
      <dgm:prSet presAssocID="{0A1301B4-5124-417A-9A46-CE5609C17712}" presName="parentText" presStyleLbl="node1" presStyleIdx="0" presStyleCnt="1" custLinFactNeighborX="4159" custLinFactNeighborY="-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3857B7D-D549-4D7C-8AFA-1D94B70E8AE4}" type="presOf" srcId="{61A96106-74F6-48C2-8982-7A2D1410A42E}" destId="{F996B018-CB52-474F-8681-39E0CE4750EC}" srcOrd="0" destOrd="0" presId="urn:microsoft.com/office/officeart/2005/8/layout/vList2"/>
    <dgm:cxn modelId="{75B43E61-C3BE-4636-A8EF-556AAF7C0B44}" type="presOf" srcId="{0A1301B4-5124-417A-9A46-CE5609C17712}" destId="{517EC91D-EB74-457E-91A9-5B9D4328FD41}" srcOrd="0" destOrd="0" presId="urn:microsoft.com/office/officeart/2005/8/layout/vList2"/>
    <dgm:cxn modelId="{CEF30221-1A95-4622-88FA-3FF8AA8B465C}" srcId="{61A96106-74F6-48C2-8982-7A2D1410A42E}" destId="{0A1301B4-5124-417A-9A46-CE5609C17712}" srcOrd="0" destOrd="0" parTransId="{8769F7D1-66A7-4B43-915F-6E8E0B72BC9D}" sibTransId="{E753F83D-4E16-4E9E-9D50-6BB1C577A3BD}"/>
    <dgm:cxn modelId="{ADAAC36F-7E69-4DE9-BC4A-7125C96A3608}" type="presParOf" srcId="{F996B018-CB52-474F-8681-39E0CE4750EC}" destId="{517EC91D-EB74-457E-91A9-5B9D4328FD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A96106-74F6-48C2-8982-7A2D1410A4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A1301B4-5124-417A-9A46-CE5609C17712}">
      <dgm:prSet custT="1"/>
      <dgm:spPr/>
      <dgm:t>
        <a:bodyPr/>
        <a:lstStyle/>
        <a:p>
          <a:pPr algn="ctr" rtl="0"/>
          <a:r>
            <a:rPr lang="zh-TW" altLang="zh-TW" sz="2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花蓮縣</a:t>
          </a:r>
          <a:r>
            <a:rPr lang="en-US" altLang="zh-TW" sz="2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104</a:t>
          </a:r>
          <a:r>
            <a:rPr lang="zh-TW" altLang="zh-TW" sz="2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年度語文競賽本校獲獎學生獎狀名單</a:t>
          </a:r>
          <a:endParaRPr kumimoji="1" lang="zh-TW" sz="26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769F7D1-66A7-4B43-915F-6E8E0B72BC9D}" type="par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E753F83D-4E16-4E9E-9D50-6BB1C577A3BD}" type="sib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F996B018-CB52-474F-8681-39E0CE4750EC}" type="pres">
      <dgm:prSet presAssocID="{61A96106-74F6-48C2-8982-7A2D1410A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7EC91D-EB74-457E-91A9-5B9D4328FD41}" type="pres">
      <dgm:prSet presAssocID="{0A1301B4-5124-417A-9A46-CE5609C17712}" presName="parentText" presStyleLbl="node1" presStyleIdx="0" presStyleCnt="1" custLinFactNeighborX="4159" custLinFactNeighborY="-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0B7750A-6580-48BD-A299-70498BD17035}" type="presOf" srcId="{0A1301B4-5124-417A-9A46-CE5609C17712}" destId="{517EC91D-EB74-457E-91A9-5B9D4328FD41}" srcOrd="0" destOrd="0" presId="urn:microsoft.com/office/officeart/2005/8/layout/vList2"/>
    <dgm:cxn modelId="{45976C0B-A9CA-4B67-9B80-6BC05B02CE24}" type="presOf" srcId="{61A96106-74F6-48C2-8982-7A2D1410A42E}" destId="{F996B018-CB52-474F-8681-39E0CE4750EC}" srcOrd="0" destOrd="0" presId="urn:microsoft.com/office/officeart/2005/8/layout/vList2"/>
    <dgm:cxn modelId="{CEF30221-1A95-4622-88FA-3FF8AA8B465C}" srcId="{61A96106-74F6-48C2-8982-7A2D1410A42E}" destId="{0A1301B4-5124-417A-9A46-CE5609C17712}" srcOrd="0" destOrd="0" parTransId="{8769F7D1-66A7-4B43-915F-6E8E0B72BC9D}" sibTransId="{E753F83D-4E16-4E9E-9D50-6BB1C577A3BD}"/>
    <dgm:cxn modelId="{1DD419BE-18AB-4921-86B9-E5C07CBD6250}" type="presParOf" srcId="{F996B018-CB52-474F-8681-39E0CE4750EC}" destId="{517EC91D-EB74-457E-91A9-5B9D4328FD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A96106-74F6-48C2-8982-7A2D1410A4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A1301B4-5124-417A-9A46-CE5609C17712}">
      <dgm:prSet custT="1"/>
      <dgm:spPr/>
      <dgm:t>
        <a:bodyPr/>
        <a:lstStyle/>
        <a:p>
          <a:pPr algn="ctr" rtl="0"/>
          <a:r>
            <a:rPr lang="zh-TW" alt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產學攜手、技藝卓越，共創工作大未來</a:t>
          </a:r>
          <a:endParaRPr kumimoji="1" lang="zh-TW" sz="28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769F7D1-66A7-4B43-915F-6E8E0B72BC9D}" type="par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E753F83D-4E16-4E9E-9D50-6BB1C577A3BD}" type="sib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F996B018-CB52-474F-8681-39E0CE4750EC}" type="pres">
      <dgm:prSet presAssocID="{61A96106-74F6-48C2-8982-7A2D1410A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7EC91D-EB74-457E-91A9-5B9D4328FD41}" type="pres">
      <dgm:prSet presAssocID="{0A1301B4-5124-417A-9A46-CE5609C17712}" presName="parentText" presStyleLbl="node1" presStyleIdx="0" presStyleCnt="1" custLinFactNeighborY="1213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75B15C0-FBF5-482F-8D04-BAAFAD7ABEB0}" type="presOf" srcId="{0A1301B4-5124-417A-9A46-CE5609C17712}" destId="{517EC91D-EB74-457E-91A9-5B9D4328FD41}" srcOrd="0" destOrd="0" presId="urn:microsoft.com/office/officeart/2005/8/layout/vList2"/>
    <dgm:cxn modelId="{042D90FA-8BCC-4C04-A371-9DCC8C9AF0BB}" type="presOf" srcId="{61A96106-74F6-48C2-8982-7A2D1410A42E}" destId="{F996B018-CB52-474F-8681-39E0CE4750EC}" srcOrd="0" destOrd="0" presId="urn:microsoft.com/office/officeart/2005/8/layout/vList2"/>
    <dgm:cxn modelId="{CEF30221-1A95-4622-88FA-3FF8AA8B465C}" srcId="{61A96106-74F6-48C2-8982-7A2D1410A42E}" destId="{0A1301B4-5124-417A-9A46-CE5609C17712}" srcOrd="0" destOrd="0" parTransId="{8769F7D1-66A7-4B43-915F-6E8E0B72BC9D}" sibTransId="{E753F83D-4E16-4E9E-9D50-6BB1C577A3BD}"/>
    <dgm:cxn modelId="{936BABE2-6909-444A-AE14-D4405336F17D}" type="presParOf" srcId="{F996B018-CB52-474F-8681-39E0CE4750EC}" destId="{517EC91D-EB74-457E-91A9-5B9D4328FD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1A96106-74F6-48C2-8982-7A2D1410A4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A1301B4-5124-417A-9A46-CE5609C17712}">
      <dgm:prSet custT="1"/>
      <dgm:spPr/>
      <dgm:t>
        <a:bodyPr/>
        <a:lstStyle/>
        <a:p>
          <a:pPr algn="ctr" rtl="0"/>
          <a:r>
            <a:rPr lang="zh-TW" altLang="en-US" sz="2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技專攜手專題再造計畫</a:t>
          </a:r>
          <a:endParaRPr kumimoji="1" lang="zh-TW" sz="26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769F7D1-66A7-4B43-915F-6E8E0B72BC9D}" type="par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E753F83D-4E16-4E9E-9D50-6BB1C577A3BD}" type="sibTrans" cxnId="{CEF30221-1A95-4622-88FA-3FF8AA8B465C}">
      <dgm:prSet/>
      <dgm:spPr/>
      <dgm:t>
        <a:bodyPr/>
        <a:lstStyle/>
        <a:p>
          <a:endParaRPr lang="zh-TW" altLang="en-US"/>
        </a:p>
      </dgm:t>
    </dgm:pt>
    <dgm:pt modelId="{F996B018-CB52-474F-8681-39E0CE4750EC}" type="pres">
      <dgm:prSet presAssocID="{61A96106-74F6-48C2-8982-7A2D1410A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7EC91D-EB74-457E-91A9-5B9D4328FD41}" type="pres">
      <dgm:prSet presAssocID="{0A1301B4-5124-417A-9A46-CE5609C17712}" presName="parentText" presStyleLbl="node1" presStyleIdx="0" presStyleCnt="1" custLinFactNeighborX="4159" custLinFactNeighborY="-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EF30221-1A95-4622-88FA-3FF8AA8B465C}" srcId="{61A96106-74F6-48C2-8982-7A2D1410A42E}" destId="{0A1301B4-5124-417A-9A46-CE5609C17712}" srcOrd="0" destOrd="0" parTransId="{8769F7D1-66A7-4B43-915F-6E8E0B72BC9D}" sibTransId="{E753F83D-4E16-4E9E-9D50-6BB1C577A3BD}"/>
    <dgm:cxn modelId="{DAD94667-C7B0-41F8-9EF1-65CC4BC9BE81}" type="presOf" srcId="{0A1301B4-5124-417A-9A46-CE5609C17712}" destId="{517EC91D-EB74-457E-91A9-5B9D4328FD41}" srcOrd="0" destOrd="0" presId="urn:microsoft.com/office/officeart/2005/8/layout/vList2"/>
    <dgm:cxn modelId="{76AAC9DD-B30D-4751-B635-74CE65B1E5D8}" type="presOf" srcId="{61A96106-74F6-48C2-8982-7A2D1410A42E}" destId="{F996B018-CB52-474F-8681-39E0CE4750EC}" srcOrd="0" destOrd="0" presId="urn:microsoft.com/office/officeart/2005/8/layout/vList2"/>
    <dgm:cxn modelId="{32C73004-DC17-4E47-9C02-05A1860A75CF}" type="presParOf" srcId="{F996B018-CB52-474F-8681-39E0CE4750EC}" destId="{517EC91D-EB74-457E-91A9-5B9D4328FD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E25879-EFCF-476C-A25E-BE9BE553D8E2}">
      <dsp:nvSpPr>
        <dsp:cNvPr id="0" name=""/>
        <dsp:cNvSpPr/>
      </dsp:nvSpPr>
      <dsp:spPr>
        <a:xfrm>
          <a:off x="0" y="208"/>
          <a:ext cx="6912768" cy="761414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一、落實技職教育，發展學校特色</a:t>
          </a:r>
          <a:endParaRPr lang="zh-TW" altLang="en-US" sz="3000" b="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208"/>
        <a:ext cx="6912768" cy="761414"/>
      </dsp:txXfrm>
    </dsp:sp>
    <dsp:sp modelId="{BC61705B-7A53-44EA-95B5-6CD11A381FEE}">
      <dsp:nvSpPr>
        <dsp:cNvPr id="0" name=""/>
        <dsp:cNvSpPr/>
      </dsp:nvSpPr>
      <dsp:spPr>
        <a:xfrm>
          <a:off x="0" y="773336"/>
          <a:ext cx="6912768" cy="761414"/>
        </a:xfrm>
        <a:prstGeom prst="roundRect">
          <a:avLst/>
        </a:prstGeom>
        <a:solidFill>
          <a:schemeClr val="accent1">
            <a:shade val="80000"/>
            <a:hueOff val="2043"/>
            <a:satOff val="2153"/>
            <a:lumOff val="234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二、提高辦學績效，強化競爭實力</a:t>
          </a:r>
          <a:endParaRPr lang="zh-TW" altLang="en-US" sz="3000" b="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773336"/>
        <a:ext cx="6912768" cy="761414"/>
      </dsp:txXfrm>
    </dsp:sp>
    <dsp:sp modelId="{C9EF0396-1F29-4D88-B7F3-66606BF36D20}">
      <dsp:nvSpPr>
        <dsp:cNvPr id="0" name=""/>
        <dsp:cNvSpPr/>
      </dsp:nvSpPr>
      <dsp:spPr>
        <a:xfrm>
          <a:off x="0" y="1546464"/>
          <a:ext cx="6912768" cy="761414"/>
        </a:xfrm>
        <a:prstGeom prst="roundRect">
          <a:avLst/>
        </a:prstGeom>
        <a:solidFill>
          <a:schemeClr val="accent1">
            <a:shade val="80000"/>
            <a:hueOff val="4086"/>
            <a:satOff val="4306"/>
            <a:lumOff val="468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三、精進教師教學，發展終身學習</a:t>
          </a:r>
          <a:endParaRPr lang="zh-TW" altLang="en-US" sz="3000" b="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1546464"/>
        <a:ext cx="6912768" cy="761414"/>
      </dsp:txXfrm>
    </dsp:sp>
    <dsp:sp modelId="{D82E7794-A6AE-425C-9070-611214125A04}">
      <dsp:nvSpPr>
        <dsp:cNvPr id="0" name=""/>
        <dsp:cNvSpPr/>
      </dsp:nvSpPr>
      <dsp:spPr>
        <a:xfrm>
          <a:off x="0" y="2319592"/>
          <a:ext cx="6912768" cy="761414"/>
        </a:xfrm>
        <a:prstGeom prst="roundRect">
          <a:avLst/>
        </a:prstGeom>
        <a:solidFill>
          <a:schemeClr val="accent1">
            <a:shade val="80000"/>
            <a:hueOff val="6129"/>
            <a:satOff val="6459"/>
            <a:lumOff val="70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四、提升學生能力，開發全人潛能</a:t>
          </a:r>
          <a:endParaRPr lang="zh-TW" altLang="en-US" sz="3000" b="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2319592"/>
        <a:ext cx="6912768" cy="761414"/>
      </dsp:txXfrm>
    </dsp:sp>
    <dsp:sp modelId="{21BA62E7-A722-482D-81C6-1BCCE42F1088}">
      <dsp:nvSpPr>
        <dsp:cNvPr id="0" name=""/>
        <dsp:cNvSpPr/>
      </dsp:nvSpPr>
      <dsp:spPr>
        <a:xfrm>
          <a:off x="0" y="3092721"/>
          <a:ext cx="6912768" cy="761414"/>
        </a:xfrm>
        <a:prstGeom prst="roundRect">
          <a:avLst/>
        </a:prstGeom>
        <a:solidFill>
          <a:schemeClr val="accent1">
            <a:shade val="80000"/>
            <a:hueOff val="8173"/>
            <a:satOff val="8613"/>
            <a:lumOff val="93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五、提升行政效能，永續優質服務</a:t>
          </a:r>
          <a:endParaRPr lang="zh-TW" altLang="en-US" sz="3000" b="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092721"/>
        <a:ext cx="6912768" cy="761414"/>
      </dsp:txXfrm>
    </dsp:sp>
    <dsp:sp modelId="{A3C12621-5D98-4758-8E25-C2A2C97EF1E9}">
      <dsp:nvSpPr>
        <dsp:cNvPr id="0" name=""/>
        <dsp:cNvSpPr/>
      </dsp:nvSpPr>
      <dsp:spPr>
        <a:xfrm>
          <a:off x="0" y="3865849"/>
          <a:ext cx="6912768" cy="761414"/>
        </a:xfrm>
        <a:prstGeom prst="roundRect">
          <a:avLst/>
        </a:prstGeom>
        <a:solidFill>
          <a:schemeClr val="accent1">
            <a:shade val="80000"/>
            <a:hueOff val="10216"/>
            <a:satOff val="10766"/>
            <a:lumOff val="1169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六、建立溫馨校園，師生氛圍和諧</a:t>
          </a:r>
          <a:endParaRPr lang="zh-TW" altLang="en-US" sz="3000" b="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865849"/>
        <a:ext cx="6912768" cy="761414"/>
      </dsp:txXfrm>
    </dsp:sp>
    <dsp:sp modelId="{C7D34ACF-87BA-4D39-A7F9-A572BB379143}">
      <dsp:nvSpPr>
        <dsp:cNvPr id="0" name=""/>
        <dsp:cNvSpPr/>
      </dsp:nvSpPr>
      <dsp:spPr>
        <a:xfrm>
          <a:off x="0" y="4638977"/>
          <a:ext cx="6912768" cy="761414"/>
        </a:xfrm>
        <a:prstGeom prst="roundRect">
          <a:avLst/>
        </a:prstGeom>
        <a:solidFill>
          <a:schemeClr val="accent1">
            <a:shade val="80000"/>
            <a:hueOff val="12259"/>
            <a:satOff val="12919"/>
            <a:lumOff val="140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七、整合社區資源，提升社群互動</a:t>
          </a:r>
          <a:endParaRPr lang="zh-TW" altLang="en-US" sz="3000" b="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4638977"/>
        <a:ext cx="6912768" cy="76141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EC91D-EB74-457E-91A9-5B9D4328FD41}">
      <dsp:nvSpPr>
        <dsp:cNvPr id="0" name=""/>
        <dsp:cNvSpPr/>
      </dsp:nvSpPr>
      <dsp:spPr>
        <a:xfrm>
          <a:off x="0" y="305"/>
          <a:ext cx="4824536" cy="450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技專攜手專題再造計畫</a:t>
          </a:r>
          <a:endParaRPr kumimoji="1" lang="zh-TW" sz="26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05"/>
        <a:ext cx="4824536" cy="45063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EC91D-EB74-457E-91A9-5B9D4328FD41}">
      <dsp:nvSpPr>
        <dsp:cNvPr id="0" name=""/>
        <dsp:cNvSpPr/>
      </dsp:nvSpPr>
      <dsp:spPr>
        <a:xfrm>
          <a:off x="0" y="305"/>
          <a:ext cx="4824536" cy="450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特色課程發展試探計畫</a:t>
          </a:r>
          <a:endParaRPr kumimoji="1" lang="zh-TW" sz="26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05"/>
        <a:ext cx="4824536" cy="45063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EC91D-EB74-457E-91A9-5B9D4328FD41}">
      <dsp:nvSpPr>
        <dsp:cNvPr id="0" name=""/>
        <dsp:cNvSpPr/>
      </dsp:nvSpPr>
      <dsp:spPr>
        <a:xfrm>
          <a:off x="0" y="305"/>
          <a:ext cx="4824536" cy="450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產學攜手職場實習及參訪</a:t>
          </a:r>
          <a:endParaRPr kumimoji="1" lang="zh-TW" sz="26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05"/>
        <a:ext cx="4824536" cy="450632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EC91D-EB74-457E-91A9-5B9D4328FD41}">
      <dsp:nvSpPr>
        <dsp:cNvPr id="0" name=""/>
        <dsp:cNvSpPr/>
      </dsp:nvSpPr>
      <dsp:spPr>
        <a:xfrm>
          <a:off x="0" y="305"/>
          <a:ext cx="4824536" cy="450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產學攜手職場實習及參訪</a:t>
          </a:r>
          <a:endParaRPr kumimoji="1" lang="zh-TW" sz="26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05"/>
        <a:ext cx="4824536" cy="450632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EC91D-EB74-457E-91A9-5B9D4328FD41}">
      <dsp:nvSpPr>
        <dsp:cNvPr id="0" name=""/>
        <dsp:cNvSpPr/>
      </dsp:nvSpPr>
      <dsp:spPr>
        <a:xfrm>
          <a:off x="0" y="305"/>
          <a:ext cx="4824536" cy="450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產學攜手技藝精進</a:t>
          </a:r>
          <a:endParaRPr lang="zh-TW" sz="26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05"/>
        <a:ext cx="4824536" cy="45063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EC91D-EB74-457E-91A9-5B9D4328FD41}">
      <dsp:nvSpPr>
        <dsp:cNvPr id="0" name=""/>
        <dsp:cNvSpPr/>
      </dsp:nvSpPr>
      <dsp:spPr>
        <a:xfrm>
          <a:off x="0" y="305"/>
          <a:ext cx="4824536" cy="450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產學攜手技藝精進</a:t>
          </a:r>
          <a:endParaRPr lang="zh-TW" sz="26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05"/>
        <a:ext cx="4824536" cy="450632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EC91D-EB74-457E-91A9-5B9D4328FD41}">
      <dsp:nvSpPr>
        <dsp:cNvPr id="0" name=""/>
        <dsp:cNvSpPr/>
      </dsp:nvSpPr>
      <dsp:spPr>
        <a:xfrm>
          <a:off x="0" y="305"/>
          <a:ext cx="4824536" cy="450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實習商店實務經營</a:t>
          </a:r>
          <a:endParaRPr kumimoji="1" lang="zh-TW" sz="26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05"/>
        <a:ext cx="4824536" cy="45063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5D0C62-5DAB-4E1D-AEA6-469D6CFC45F9}">
      <dsp:nvSpPr>
        <dsp:cNvPr id="0" name=""/>
        <dsp:cNvSpPr/>
      </dsp:nvSpPr>
      <dsp:spPr>
        <a:xfrm>
          <a:off x="0" y="258"/>
          <a:ext cx="6912768" cy="59505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3000" b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學校推動優質化組織及自主管理策略圖</a:t>
          </a:r>
          <a:endParaRPr kumimoji="1" lang="zh-TW" sz="3000" b="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258"/>
        <a:ext cx="6912768" cy="59505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5D0C62-5DAB-4E1D-AEA6-469D6CFC45F9}">
      <dsp:nvSpPr>
        <dsp:cNvPr id="0" name=""/>
        <dsp:cNvSpPr/>
      </dsp:nvSpPr>
      <dsp:spPr>
        <a:xfrm>
          <a:off x="0" y="258"/>
          <a:ext cx="2304256" cy="59505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3000" b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計劃管理</a:t>
          </a:r>
          <a:endParaRPr kumimoji="1" lang="zh-TW" sz="3000" b="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258"/>
        <a:ext cx="2304256" cy="59505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5D0C62-5DAB-4E1D-AEA6-469D6CFC45F9}">
      <dsp:nvSpPr>
        <dsp:cNvPr id="0" name=""/>
        <dsp:cNvSpPr/>
      </dsp:nvSpPr>
      <dsp:spPr>
        <a:xfrm>
          <a:off x="0" y="258"/>
          <a:ext cx="4176464" cy="59505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3000" b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PDCA</a:t>
          </a:r>
          <a:r>
            <a:rPr kumimoji="1" lang="zh-TW" sz="3000" b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管理檢核機制</a:t>
          </a:r>
          <a:endParaRPr kumimoji="1" lang="zh-TW" sz="3000" b="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258"/>
        <a:ext cx="4176464" cy="59505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F942818-417E-46CE-AA22-E3993E298651}">
      <dsp:nvSpPr>
        <dsp:cNvPr id="0" name=""/>
        <dsp:cNvSpPr/>
      </dsp:nvSpPr>
      <dsp:spPr>
        <a:xfrm>
          <a:off x="0" y="78"/>
          <a:ext cx="7128792" cy="575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TW" sz="26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104</a:t>
          </a:r>
          <a:r>
            <a:rPr kumimoji="1" lang="zh-TW" altLang="en-US" sz="26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學年度本校辦理優質化子計畫之名稱及期程</a:t>
          </a:r>
          <a:endParaRPr lang="zh-TW" altLang="en-US" sz="26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78"/>
        <a:ext cx="7128792" cy="57569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EC91D-EB74-457E-91A9-5B9D4328FD41}">
      <dsp:nvSpPr>
        <dsp:cNvPr id="0" name=""/>
        <dsp:cNvSpPr/>
      </dsp:nvSpPr>
      <dsp:spPr>
        <a:xfrm>
          <a:off x="0" y="305"/>
          <a:ext cx="6984776" cy="450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花蓮縣</a:t>
          </a:r>
          <a:r>
            <a:rPr lang="en-US" altLang="zh-TW" sz="2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104</a:t>
          </a:r>
          <a:r>
            <a:rPr lang="zh-TW" altLang="zh-TW" sz="2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年度語文競賽本校獲獎學生名單</a:t>
          </a:r>
          <a:endParaRPr kumimoji="1" lang="zh-TW" sz="26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05"/>
        <a:ext cx="6984776" cy="45063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EC91D-EB74-457E-91A9-5B9D4328FD41}">
      <dsp:nvSpPr>
        <dsp:cNvPr id="0" name=""/>
        <dsp:cNvSpPr/>
      </dsp:nvSpPr>
      <dsp:spPr>
        <a:xfrm>
          <a:off x="0" y="305"/>
          <a:ext cx="7344816" cy="450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花蓮縣</a:t>
          </a:r>
          <a:r>
            <a:rPr lang="en-US" altLang="zh-TW" sz="2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104</a:t>
          </a:r>
          <a:r>
            <a:rPr lang="zh-TW" altLang="zh-TW" sz="2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年度語文競賽本校獲獎學生獎狀名單</a:t>
          </a:r>
          <a:endParaRPr kumimoji="1" lang="zh-TW" sz="26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05"/>
        <a:ext cx="7344816" cy="45063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EC91D-EB74-457E-91A9-5B9D4328FD41}">
      <dsp:nvSpPr>
        <dsp:cNvPr id="0" name=""/>
        <dsp:cNvSpPr/>
      </dsp:nvSpPr>
      <dsp:spPr>
        <a:xfrm>
          <a:off x="0" y="75"/>
          <a:ext cx="6624736" cy="595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產學攜手、技藝卓越，共創工作大未來</a:t>
          </a:r>
          <a:endParaRPr kumimoji="1" lang="zh-TW" sz="28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75"/>
        <a:ext cx="6624736" cy="59523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EC91D-EB74-457E-91A9-5B9D4328FD41}">
      <dsp:nvSpPr>
        <dsp:cNvPr id="0" name=""/>
        <dsp:cNvSpPr/>
      </dsp:nvSpPr>
      <dsp:spPr>
        <a:xfrm>
          <a:off x="0" y="305"/>
          <a:ext cx="4824536" cy="450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技專攜手專題再造計畫</a:t>
          </a:r>
          <a:endParaRPr kumimoji="1" lang="zh-TW" sz="26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0" y="305"/>
        <a:ext cx="4824536" cy="450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defTabSz="94850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defTabSz="94850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defTabSz="94850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defTabSz="94850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406FCAF2-810C-479D-951A-57AD247F12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143544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5300"/>
          </a:xfrm>
          <a:prstGeom prst="rect">
            <a:avLst/>
          </a:prstGeom>
        </p:spPr>
        <p:txBody>
          <a:bodyPr vert="horz" lIns="87554" tIns="43777" rIns="87554" bIns="43777" rtlCol="0"/>
          <a:lstStyle>
            <a:lvl1pPr algn="l">
              <a:lnSpc>
                <a:spcPct val="80000"/>
              </a:lnSpc>
              <a:spcBef>
                <a:spcPct val="20000"/>
              </a:spcBef>
              <a:buFontTx/>
              <a:buChar char="–"/>
              <a:defRPr sz="1100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5300"/>
          </a:xfrm>
          <a:prstGeom prst="rect">
            <a:avLst/>
          </a:prstGeom>
        </p:spPr>
        <p:txBody>
          <a:bodyPr vert="horz" lIns="87554" tIns="43777" rIns="87554" bIns="43777" rtlCol="0"/>
          <a:lstStyle>
            <a:lvl1pPr algn="r">
              <a:lnSpc>
                <a:spcPct val="80000"/>
              </a:lnSpc>
              <a:spcBef>
                <a:spcPct val="20000"/>
              </a:spcBef>
              <a:buFontTx/>
              <a:buChar char="–"/>
              <a:defRPr sz="1100">
                <a:ea typeface="標楷體" pitchFamily="65" charset="-120"/>
              </a:defRPr>
            </a:lvl1pPr>
          </a:lstStyle>
          <a:p>
            <a:pPr>
              <a:defRPr/>
            </a:pPr>
            <a:fld id="{7B19EC87-2440-4F63-90FE-B925C882D31C}" type="datetimeFigureOut">
              <a:rPr lang="zh-TW" altLang="en-US"/>
              <a:pPr>
                <a:defRPr/>
              </a:pPr>
              <a:t>2015/12/19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6125"/>
            <a:ext cx="496093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554" tIns="43777" rIns="87554" bIns="43777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87554" tIns="43777" rIns="87554" bIns="43777" rtlCol="0"/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890838" cy="495300"/>
          </a:xfrm>
          <a:prstGeom prst="rect">
            <a:avLst/>
          </a:prstGeom>
        </p:spPr>
        <p:txBody>
          <a:bodyPr vert="horz" lIns="87554" tIns="43777" rIns="87554" bIns="43777" rtlCol="0" anchor="b"/>
          <a:lstStyle>
            <a:lvl1pPr algn="l">
              <a:lnSpc>
                <a:spcPct val="80000"/>
              </a:lnSpc>
              <a:spcBef>
                <a:spcPct val="20000"/>
              </a:spcBef>
              <a:buFontTx/>
              <a:buChar char="–"/>
              <a:defRPr sz="1100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778250" y="9431338"/>
            <a:ext cx="2889250" cy="495300"/>
          </a:xfrm>
          <a:prstGeom prst="rect">
            <a:avLst/>
          </a:prstGeom>
        </p:spPr>
        <p:txBody>
          <a:bodyPr vert="horz" lIns="87554" tIns="43777" rIns="87554" bIns="43777" rtlCol="0" anchor="b"/>
          <a:lstStyle>
            <a:lvl1pPr algn="r">
              <a:lnSpc>
                <a:spcPct val="80000"/>
              </a:lnSpc>
              <a:spcBef>
                <a:spcPct val="20000"/>
              </a:spcBef>
              <a:buFontTx/>
              <a:buChar char="–"/>
              <a:defRPr sz="1100">
                <a:ea typeface="標楷體" pitchFamily="65" charset="-120"/>
              </a:defRPr>
            </a:lvl1pPr>
          </a:lstStyle>
          <a:p>
            <a:pPr>
              <a:defRPr/>
            </a:pPr>
            <a:fld id="{65ED10D1-8459-455A-94EE-D51BC95FE23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65979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77ED3-0836-49A2-A330-5F4A2994FB41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53233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0899900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1901692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333375"/>
            <a:ext cx="2286000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0" y="333375"/>
            <a:ext cx="6705600" cy="57927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5059070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3334254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3005287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37828464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4740141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標題， 2 個小物件與1 個大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2256485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74307874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7546490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285217464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4089357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8956555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2812354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471933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405873705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3842012960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ppt b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"/>
          <p:cNvSpPr>
            <a:spLocks noChangeArrowheads="1"/>
          </p:cNvSpPr>
          <p:nvPr/>
        </p:nvSpPr>
        <p:spPr bwMode="auto">
          <a:xfrm>
            <a:off x="0" y="0"/>
            <a:ext cx="9144000" cy="6524625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zh-TW" altLang="en-US" smtClean="0"/>
          </a:p>
        </p:txBody>
      </p:sp>
      <p:sp>
        <p:nvSpPr>
          <p:cNvPr id="1028" name="Text Box 46"/>
          <p:cNvSpPr txBox="1">
            <a:spLocks noChangeArrowheads="1"/>
          </p:cNvSpPr>
          <p:nvPr/>
        </p:nvSpPr>
        <p:spPr bwMode="auto">
          <a:xfrm>
            <a:off x="8243888" y="6491288"/>
            <a:ext cx="647700" cy="3667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4E522196-AD66-4045-9C05-E1B18565A467}" type="slidenum">
              <a:rPr lang="en-US" altLang="zh-TW" sz="1800" b="1" smtClean="0">
                <a:solidFill>
                  <a:srgbClr val="800000"/>
                </a:solidFill>
                <a:latin typeface="Arial" pitchFamily="34" charset="0"/>
                <a:ea typeface="新細明體" pitchFamily="18" charset="-12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800" b="1" smtClean="0">
              <a:solidFill>
                <a:srgbClr val="8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pic>
        <p:nvPicPr>
          <p:cNvPr id="1030" name="Picture 79" descr="hlb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65900"/>
            <a:ext cx="4051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80"/>
          <p:cNvSpPr>
            <a:spLocks noChangeArrowheads="1"/>
          </p:cNvSpPr>
          <p:nvPr/>
        </p:nvSpPr>
        <p:spPr bwMode="auto">
          <a:xfrm>
            <a:off x="457200" y="1600200"/>
            <a:ext cx="8229600" cy="43497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Blip>
                <a:blip r:embed="rId21"/>
              </a:buBlip>
              <a:defRPr/>
            </a:pPr>
            <a:endParaRPr lang="zh-TW" altLang="zh-TW" sz="3200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華康勘亭流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diagramLayout" Target="../diagrams/layout4.xml"/><Relationship Id="rId7" Type="http://schemas.openxmlformats.org/officeDocument/2006/relationships/hyperlink" Target="http://www.google.com.tw/url?sa=i&amp;rct=j&amp;q=&amp;esrc=s&amp;source=images&amp;cd=&amp;cad=rja&amp;uact=8&amp;docid=F5vsAlnheyLYWM&amp;tbnid=ssgc6u62rWrs_M:&amp;ved=0CAUQjRw&amp;url=http://www.inspiruslifecoaching.com/approach.html&amp;ei=_jZeU6WMBo_o8AWeu4HYCQ&amp;psig=AFQjCNEohyisyDJbRQaP137zOj2PKHt7iw&amp;ust=1398769689915814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4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97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99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02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06.jpeg"/><Relationship Id="rId7" Type="http://schemas.openxmlformats.org/officeDocument/2006/relationships/diagramColors" Target="../diagrams/colors16.xm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503238" y="1196975"/>
            <a:ext cx="8172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4400" b="1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國立花蓮高級商業職業學校</a:t>
            </a:r>
          </a:p>
          <a:p>
            <a:pPr algn="ctr" eaLnBrk="1" hangingPunct="1"/>
            <a:r>
              <a:rPr lang="en-US" altLang="zh-TW" sz="2800" b="1">
                <a:solidFill>
                  <a:srgbClr val="0000FF"/>
                </a:solidFill>
                <a:latin typeface="Arial" pitchFamily="34" charset="0"/>
              </a:rPr>
              <a:t>National Hualien Commercial High School</a:t>
            </a:r>
            <a:endParaRPr lang="en-US" altLang="zh-TW" sz="2800" b="1">
              <a:solidFill>
                <a:srgbClr val="0000FF"/>
              </a:solidFill>
              <a:latin typeface="Arial" pitchFamily="34" charset="0"/>
              <a:ea typeface="華康正顏楷體W9(P)" pitchFamily="66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1"/>
          </p:nvPr>
        </p:nvSpPr>
        <p:spPr>
          <a:xfrm>
            <a:off x="503238" y="2781300"/>
            <a:ext cx="8137525" cy="1584325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altLang="zh-TW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104</a:t>
            </a:r>
            <a:r>
              <a:rPr lang="zh-TW" alt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學年度</a:t>
            </a:r>
            <a:r>
              <a:rPr lang="zh-TW" alt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第一學期</a:t>
            </a:r>
            <a:r>
              <a:rPr lang="zh-TW" alt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高職優質化</a:t>
            </a:r>
            <a:endParaRPr lang="en-US" altLang="zh-TW" sz="4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buFontTx/>
              <a:buNone/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校際經驗交流</a:t>
            </a:r>
            <a:r>
              <a:rPr lang="zh-TW" alt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簡報</a:t>
            </a:r>
            <a:endParaRPr lang="zh-TW" altLang="en-US" sz="4400" baseline="-25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buFontTx/>
              <a:buNone/>
              <a:defRPr/>
            </a:pP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6" name="矩形 5"/>
          <p:cNvSpPr>
            <a:spLocks noChangeArrowheads="1"/>
          </p:cNvSpPr>
          <p:nvPr/>
        </p:nvSpPr>
        <p:spPr bwMode="auto">
          <a:xfrm>
            <a:off x="3830638" y="4918075"/>
            <a:ext cx="4813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zh-TW" altLang="en-US" sz="3200" b="1" dirty="0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報告人：教務主任 呂善成</a:t>
            </a:r>
          </a:p>
        </p:txBody>
      </p:sp>
      <p:sp>
        <p:nvSpPr>
          <p:cNvPr id="3077" name="矩形 5"/>
          <p:cNvSpPr>
            <a:spLocks noChangeArrowheads="1"/>
          </p:cNvSpPr>
          <p:nvPr/>
        </p:nvSpPr>
        <p:spPr bwMode="auto">
          <a:xfrm>
            <a:off x="6859588" y="5384800"/>
            <a:ext cx="175895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2800" dirty="0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104.12.11</a:t>
            </a:r>
            <a:endParaRPr lang="zh-TW" altLang="en-US" sz="2800" dirty="0">
              <a:solidFill>
                <a:srgbClr val="996600"/>
              </a:solidFill>
              <a:latin typeface="Arial" pitchFamily="34" charset="0"/>
              <a:ea typeface="標楷體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1280"/>
            <a:ext cx="9144000" cy="47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標題 4"/>
          <p:cNvSpPr txBox="1">
            <a:spLocks/>
          </p:cNvSpPr>
          <p:nvPr/>
        </p:nvSpPr>
        <p:spPr>
          <a:xfrm>
            <a:off x="0" y="312738"/>
            <a:ext cx="9144000" cy="59531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學校願景與經營策略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361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7783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366713" y="946150"/>
            <a:ext cx="13922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975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4181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068638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1116013" y="1700213"/>
            <a:ext cx="5472112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學校優質化自主管理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/>
        </p:nvGraphicFramePr>
        <p:xfrm>
          <a:off x="1043608" y="260648"/>
          <a:ext cx="6912768" cy="595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畫布 2"/>
          <p:cNvGrpSpPr>
            <a:grpSpLocks noChangeAspect="1"/>
          </p:cNvGrpSpPr>
          <p:nvPr/>
        </p:nvGrpSpPr>
        <p:grpSpPr>
          <a:xfrm>
            <a:off x="1115616" y="957396"/>
            <a:ext cx="6757336" cy="5900604"/>
            <a:chOff x="0" y="0"/>
            <a:chExt cx="6248400" cy="8220075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6248400" cy="8220075"/>
            </a:xfrm>
            <a:prstGeom prst="rect">
              <a:avLst/>
            </a:prstGeom>
            <a:noFill/>
          </p:spPr>
        </p:sp>
        <p:cxnSp>
          <p:nvCxnSpPr>
            <p:cNvPr id="7" name="Line 4"/>
            <p:cNvCxnSpPr/>
            <p:nvPr/>
          </p:nvCxnSpPr>
          <p:spPr bwMode="auto">
            <a:xfrm>
              <a:off x="2609850" y="6296660"/>
              <a:ext cx="635" cy="9607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" name="Line 5"/>
            <p:cNvCxnSpPr/>
            <p:nvPr/>
          </p:nvCxnSpPr>
          <p:spPr bwMode="auto">
            <a:xfrm>
              <a:off x="2056765" y="6298565"/>
              <a:ext cx="635" cy="9607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124450" y="1814830"/>
              <a:ext cx="1047750" cy="49104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42240" y="213360"/>
              <a:ext cx="996315" cy="67259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12725" y="426720"/>
              <a:ext cx="85471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教務處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12725" y="1883588"/>
              <a:ext cx="854710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學務處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12725" y="2608339"/>
              <a:ext cx="85471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總務處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12725" y="3230098"/>
              <a:ext cx="85471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實習處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12725" y="4282266"/>
              <a:ext cx="85471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輔導室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212725" y="5007652"/>
              <a:ext cx="85471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會計室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212725" y="5717770"/>
              <a:ext cx="854710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人事室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28600" y="1067435"/>
              <a:ext cx="838835" cy="6407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100" kern="100" dirty="0">
                  <a:effectLst/>
                  <a:latin typeface="Calibri"/>
                  <a:ea typeface="標楷體"/>
                  <a:cs typeface="Times New Roman"/>
                </a:rPr>
                <a:t>教學研究會</a:t>
              </a:r>
              <a:r>
                <a:rPr lang="zh-TW" sz="1000" kern="100" dirty="0">
                  <a:effectLst/>
                  <a:latin typeface="Calibri"/>
                  <a:ea typeface="標楷體"/>
                  <a:cs typeface="Times New Roman"/>
                </a:rPr>
                <a:t>會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28600" y="3858600"/>
              <a:ext cx="838835" cy="3200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100" kern="100" dirty="0">
                  <a:effectLst/>
                  <a:latin typeface="Calibri"/>
                  <a:ea typeface="標楷體"/>
                  <a:cs typeface="Times New Roman"/>
                </a:rPr>
                <a:t>各職業類科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2206625" y="106680"/>
              <a:ext cx="1993265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高職優質化輔助方案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2206625" y="854075"/>
              <a:ext cx="1993265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計畫總負責人：校長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206625" y="1601470"/>
              <a:ext cx="1993265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計畫總執行：教務主任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206625" y="2348865"/>
              <a:ext cx="1993265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計畫總管考：校長秘書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US" sz="1200" kern="100">
                  <a:effectLst/>
                  <a:latin typeface="Calibri"/>
                  <a:ea typeface="新細明體"/>
                  <a:cs typeface="Times New Roman"/>
                </a:rPr>
                <a:t> 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5195570" y="320040"/>
              <a:ext cx="92456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成果報告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5195570" y="1067435"/>
              <a:ext cx="92456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校際交流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5195570" y="1921510"/>
              <a:ext cx="92456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績效評估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5195570" y="2668905"/>
              <a:ext cx="92456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計畫管考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5195570" y="3416300"/>
              <a:ext cx="924560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外部諮詢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5195570" y="4163695"/>
              <a:ext cx="924560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內部管考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5195570" y="4910455"/>
              <a:ext cx="924560" cy="5340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 dirty="0">
                  <a:effectLst/>
                  <a:latin typeface="Calibri"/>
                  <a:ea typeface="標楷體"/>
                  <a:cs typeface="Times New Roman"/>
                </a:rPr>
                <a:t>經費運用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5195570" y="5657850"/>
              <a:ext cx="92456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計畫執行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5195570" y="6405245"/>
              <a:ext cx="92456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800" kern="100">
                  <a:effectLst/>
                  <a:latin typeface="Calibri"/>
                  <a:ea typeface="新細明體"/>
                  <a:cs typeface="Times New Roman"/>
                </a:rPr>
                <a:t>●</a:t>
              </a:r>
              <a:r>
                <a:rPr lang="zh-TW" sz="1200" kern="100">
                  <a:effectLst/>
                  <a:latin typeface="Calibri"/>
                  <a:ea typeface="標楷體"/>
                  <a:cs typeface="Times New Roman"/>
                </a:rPr>
                <a:t>自主管理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1257300" y="7259320"/>
              <a:ext cx="390525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高職優質化輔助方案學校網站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cxnSp>
          <p:nvCxnSpPr>
            <p:cNvPr id="34" name="Line 34"/>
            <p:cNvCxnSpPr/>
            <p:nvPr/>
          </p:nvCxnSpPr>
          <p:spPr bwMode="auto">
            <a:xfrm>
              <a:off x="3202940" y="640715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Line 35"/>
            <p:cNvCxnSpPr/>
            <p:nvPr/>
          </p:nvCxnSpPr>
          <p:spPr bwMode="auto">
            <a:xfrm>
              <a:off x="3202940" y="1388110"/>
              <a:ext cx="635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" name="Line 36"/>
            <p:cNvCxnSpPr/>
            <p:nvPr/>
          </p:nvCxnSpPr>
          <p:spPr bwMode="auto">
            <a:xfrm>
              <a:off x="3202940" y="2134870"/>
              <a:ext cx="635" cy="2139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Line 37"/>
            <p:cNvCxnSpPr/>
            <p:nvPr/>
          </p:nvCxnSpPr>
          <p:spPr bwMode="auto">
            <a:xfrm>
              <a:off x="3202940" y="2882265"/>
              <a:ext cx="0" cy="320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" name="Line 38"/>
            <p:cNvCxnSpPr/>
            <p:nvPr/>
          </p:nvCxnSpPr>
          <p:spPr bwMode="auto">
            <a:xfrm flipV="1">
              <a:off x="2070100" y="3202940"/>
              <a:ext cx="2239010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" name="Line 39"/>
            <p:cNvCxnSpPr/>
            <p:nvPr/>
          </p:nvCxnSpPr>
          <p:spPr bwMode="auto">
            <a:xfrm>
              <a:off x="1138555" y="2988945"/>
              <a:ext cx="2064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Line 40"/>
            <p:cNvCxnSpPr/>
            <p:nvPr/>
          </p:nvCxnSpPr>
          <p:spPr bwMode="auto">
            <a:xfrm>
              <a:off x="4309110" y="3203575"/>
              <a:ext cx="635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" name="Line 41"/>
            <p:cNvCxnSpPr/>
            <p:nvPr/>
          </p:nvCxnSpPr>
          <p:spPr bwMode="auto">
            <a:xfrm>
              <a:off x="3202940" y="3210560"/>
              <a:ext cx="635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" name="Line 42"/>
            <p:cNvCxnSpPr/>
            <p:nvPr/>
          </p:nvCxnSpPr>
          <p:spPr bwMode="auto">
            <a:xfrm>
              <a:off x="2070100" y="3202940"/>
              <a:ext cx="0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3" name="Line 43"/>
            <p:cNvCxnSpPr/>
            <p:nvPr/>
          </p:nvCxnSpPr>
          <p:spPr bwMode="auto">
            <a:xfrm>
              <a:off x="3756660" y="3210560"/>
              <a:ext cx="635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4" name="Line 45"/>
            <p:cNvCxnSpPr/>
            <p:nvPr/>
          </p:nvCxnSpPr>
          <p:spPr bwMode="auto">
            <a:xfrm>
              <a:off x="3199765" y="6296660"/>
              <a:ext cx="635" cy="9607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Line 46"/>
            <p:cNvCxnSpPr/>
            <p:nvPr/>
          </p:nvCxnSpPr>
          <p:spPr bwMode="auto">
            <a:xfrm>
              <a:off x="3757295" y="6298565"/>
              <a:ext cx="635" cy="9607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Line 48"/>
            <p:cNvCxnSpPr/>
            <p:nvPr/>
          </p:nvCxnSpPr>
          <p:spPr bwMode="auto">
            <a:xfrm>
              <a:off x="4321810" y="6298565"/>
              <a:ext cx="635" cy="9607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7" name="Line 49"/>
            <p:cNvCxnSpPr/>
            <p:nvPr/>
          </p:nvCxnSpPr>
          <p:spPr bwMode="auto">
            <a:xfrm flipV="1">
              <a:off x="2057400" y="6939915"/>
              <a:ext cx="3565525" cy="38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Line 50"/>
            <p:cNvCxnSpPr/>
            <p:nvPr/>
          </p:nvCxnSpPr>
          <p:spPr bwMode="auto">
            <a:xfrm flipV="1">
              <a:off x="5622925" y="6725285"/>
              <a:ext cx="0" cy="2139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9" name="Line 51"/>
            <p:cNvCxnSpPr/>
            <p:nvPr/>
          </p:nvCxnSpPr>
          <p:spPr bwMode="auto">
            <a:xfrm flipV="1">
              <a:off x="5622925" y="5444490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0" name="Line 52"/>
            <p:cNvCxnSpPr/>
            <p:nvPr/>
          </p:nvCxnSpPr>
          <p:spPr bwMode="auto">
            <a:xfrm flipV="1">
              <a:off x="5622925" y="4697095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1" name="Line 53"/>
            <p:cNvCxnSpPr/>
            <p:nvPr/>
          </p:nvCxnSpPr>
          <p:spPr bwMode="auto">
            <a:xfrm flipV="1">
              <a:off x="5622925" y="3949700"/>
              <a:ext cx="0" cy="2139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2" name="Line 54"/>
            <p:cNvCxnSpPr/>
            <p:nvPr/>
          </p:nvCxnSpPr>
          <p:spPr bwMode="auto">
            <a:xfrm flipV="1">
              <a:off x="5622925" y="3202940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Line 55"/>
            <p:cNvCxnSpPr/>
            <p:nvPr/>
          </p:nvCxnSpPr>
          <p:spPr bwMode="auto">
            <a:xfrm flipV="1">
              <a:off x="5622925" y="2455545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" name="Line 56"/>
            <p:cNvCxnSpPr/>
            <p:nvPr/>
          </p:nvCxnSpPr>
          <p:spPr bwMode="auto">
            <a:xfrm flipV="1">
              <a:off x="5622925" y="1601470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" name="Line 57"/>
            <p:cNvCxnSpPr/>
            <p:nvPr/>
          </p:nvCxnSpPr>
          <p:spPr bwMode="auto">
            <a:xfrm flipV="1">
              <a:off x="5622925" y="854075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" name="Line 58"/>
            <p:cNvCxnSpPr/>
            <p:nvPr/>
          </p:nvCxnSpPr>
          <p:spPr bwMode="auto">
            <a:xfrm flipH="1">
              <a:off x="4199255" y="426720"/>
              <a:ext cx="9963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" name="Line 59"/>
            <p:cNvCxnSpPr/>
            <p:nvPr/>
          </p:nvCxnSpPr>
          <p:spPr bwMode="auto">
            <a:xfrm>
              <a:off x="2609215" y="3203575"/>
              <a:ext cx="635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8" name="Text Box 60"/>
            <p:cNvSpPr txBox="1">
              <a:spLocks noChangeArrowheads="1"/>
            </p:cNvSpPr>
            <p:nvPr/>
          </p:nvSpPr>
          <p:spPr bwMode="auto">
            <a:xfrm>
              <a:off x="1905000" y="3771900"/>
              <a:ext cx="302895" cy="2562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0" tIns="45720" rIns="0" bIns="45720" anchor="t" anchorCtr="0" upright="1"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0"/>
                </a:spcAft>
              </a:pPr>
              <a:r>
                <a:rPr lang="zh-TW" sz="1200" kern="100">
                  <a:effectLst/>
                  <a:latin typeface="Calibri"/>
                  <a:ea typeface="標楷體"/>
                  <a:cs typeface="Times New Roman"/>
                </a:rPr>
                <a:t>計畫一：</a:t>
              </a:r>
              <a:r>
                <a:rPr lang="zh-TW" sz="1200" kern="100">
                  <a:effectLst/>
                  <a:latin typeface="Times New Roman"/>
                  <a:ea typeface="標楷體"/>
                  <a:cs typeface="Times New Roman"/>
                </a:rPr>
                <a:t>適性多元璀璨星懸計畫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59" name="Text Box 61"/>
            <p:cNvSpPr txBox="1">
              <a:spLocks noChangeArrowheads="1"/>
            </p:cNvSpPr>
            <p:nvPr/>
          </p:nvSpPr>
          <p:spPr bwMode="auto">
            <a:xfrm>
              <a:off x="2458085" y="3771900"/>
              <a:ext cx="302895" cy="2562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0" tIns="45720" rIns="0" bIns="45720" anchor="t" anchorCtr="0" upright="1"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0"/>
                </a:spcAft>
              </a:pPr>
              <a:r>
                <a:rPr lang="zh-TW" sz="1200" kern="100" dirty="0">
                  <a:effectLst/>
                  <a:latin typeface="Calibri"/>
                  <a:ea typeface="標楷體"/>
                  <a:cs typeface="Times New Roman"/>
                </a:rPr>
                <a:t>計畫二：</a:t>
              </a:r>
              <a:r>
                <a:rPr lang="zh-TW" sz="1200" kern="100" dirty="0">
                  <a:effectLst/>
                  <a:latin typeface="Times New Roman"/>
                  <a:ea typeface="標楷體"/>
                  <a:cs typeface="Times New Roman"/>
                </a:rPr>
                <a:t>國際接軌綻放視野計畫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60" name="Text Box 63"/>
            <p:cNvSpPr txBox="1">
              <a:spLocks noChangeArrowheads="1"/>
            </p:cNvSpPr>
            <p:nvPr/>
          </p:nvSpPr>
          <p:spPr bwMode="auto">
            <a:xfrm>
              <a:off x="4157980" y="3771900"/>
              <a:ext cx="302895" cy="2562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0" tIns="45720" rIns="0" bIns="45720" anchor="t" anchorCtr="0" upright="1">
              <a:noAutofit/>
            </a:bodyPr>
            <a:lstStyle/>
            <a:p>
              <a:pPr marL="355600" indent="-355600" algn="ctr">
                <a:lnSpc>
                  <a:spcPts val="1200"/>
                </a:lnSpc>
                <a:spcAft>
                  <a:spcPts val="0"/>
                </a:spcAft>
              </a:pPr>
              <a:r>
                <a:rPr lang="zh-TW" sz="1200" kern="100" dirty="0" smtClean="0">
                  <a:effectLst/>
                  <a:latin typeface="Calibri"/>
                  <a:ea typeface="標楷體"/>
                  <a:cs typeface="Times New Roman"/>
                </a:rPr>
                <a:t>計畫</a:t>
              </a:r>
              <a:r>
                <a:rPr lang="zh-TW" sz="1200" kern="100" dirty="0">
                  <a:effectLst/>
                  <a:latin typeface="Calibri"/>
                  <a:ea typeface="標楷體"/>
                  <a:cs typeface="Times New Roman"/>
                </a:rPr>
                <a:t>五：</a:t>
              </a:r>
              <a:r>
                <a:rPr lang="zh-TW" sz="1200" kern="100" dirty="0">
                  <a:latin typeface="Times New Roman"/>
                  <a:ea typeface="標楷體"/>
                  <a:cs typeface="Times New Roman"/>
                </a:rPr>
                <a:t>影像花商</a:t>
              </a:r>
              <a:r>
                <a:rPr lang="zh-TW" sz="1200" kern="100" dirty="0" smtClean="0">
                  <a:latin typeface="Times New Roman"/>
                  <a:ea typeface="標楷體"/>
                  <a:cs typeface="Times New Roman"/>
                </a:rPr>
                <a:t>展翅穹蒼</a:t>
              </a:r>
              <a:r>
                <a:rPr lang="zh-TW" sz="1200" kern="100" dirty="0">
                  <a:latin typeface="Times New Roman"/>
                  <a:ea typeface="標楷體"/>
                  <a:cs typeface="Times New Roman"/>
                </a:rPr>
                <a:t>計畫</a:t>
              </a:r>
              <a:r>
                <a:rPr lang="zh-TW" sz="1200" kern="100" dirty="0">
                  <a:solidFill>
                    <a:srgbClr val="FFFFFF"/>
                  </a:solidFill>
                  <a:effectLst/>
                  <a:latin typeface="Arial"/>
                  <a:ea typeface="標楷體"/>
                  <a:cs typeface="Arial"/>
                </a:rPr>
                <a:t>電影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US" sz="1200" kern="100" dirty="0">
                  <a:effectLst/>
                  <a:latin typeface="Calibri"/>
                  <a:ea typeface="新細明體"/>
                  <a:cs typeface="Times New Roman"/>
                </a:rPr>
                <a:t> 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61" name="Text Box 64"/>
            <p:cNvSpPr txBox="1">
              <a:spLocks noChangeArrowheads="1"/>
            </p:cNvSpPr>
            <p:nvPr/>
          </p:nvSpPr>
          <p:spPr bwMode="auto">
            <a:xfrm>
              <a:off x="3602355" y="3771900"/>
              <a:ext cx="304800" cy="2562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0" tIns="45720" rIns="0" bIns="45720" anchor="t" anchorCtr="0" upright="1"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0"/>
                </a:spcAft>
              </a:pPr>
              <a:r>
                <a:rPr lang="zh-TW" sz="1200" kern="100" dirty="0">
                  <a:effectLst/>
                  <a:latin typeface="Calibri"/>
                  <a:ea typeface="標楷體"/>
                  <a:cs typeface="Times New Roman"/>
                </a:rPr>
                <a:t>計畫四：</a:t>
              </a:r>
              <a:r>
                <a:rPr lang="zh-TW" sz="1200" kern="100" dirty="0">
                  <a:effectLst/>
                  <a:latin typeface="Times New Roman"/>
                  <a:ea typeface="標楷體"/>
                  <a:cs typeface="Times New Roman"/>
                </a:rPr>
                <a:t>產學攜手夢想擁有計畫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62" name="Rectangle 67"/>
            <p:cNvSpPr>
              <a:spLocks noChangeArrowheads="1"/>
            </p:cNvSpPr>
            <p:nvPr/>
          </p:nvSpPr>
          <p:spPr bwMode="auto">
            <a:xfrm>
              <a:off x="4495800" y="685801"/>
              <a:ext cx="498048" cy="1900555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87782" tIns="43891" rIns="87782" bIns="43891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1350" kern="100" dirty="0">
                  <a:effectLst/>
                  <a:latin typeface="Calibri"/>
                  <a:ea typeface="標楷體"/>
                  <a:cs typeface="Times New Roman"/>
                </a:rPr>
                <a:t>高職優質化推動委員會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cxnSp>
          <p:nvCxnSpPr>
            <p:cNvPr id="63" name="Line 68"/>
            <p:cNvCxnSpPr/>
            <p:nvPr/>
          </p:nvCxnSpPr>
          <p:spPr bwMode="auto">
            <a:xfrm flipH="1">
              <a:off x="3200400" y="1485900"/>
              <a:ext cx="1295400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4" name="Text Box 32"/>
            <p:cNvSpPr txBox="1">
              <a:spLocks noChangeArrowheads="1"/>
            </p:cNvSpPr>
            <p:nvPr/>
          </p:nvSpPr>
          <p:spPr bwMode="auto">
            <a:xfrm>
              <a:off x="3050540" y="3771900"/>
              <a:ext cx="302895" cy="2562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0" tIns="45720" rIns="0" bIns="45720" anchor="t" anchorCtr="0" upright="1"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0"/>
                </a:spcAft>
              </a:pPr>
              <a:r>
                <a:rPr lang="zh-TW" sz="1200" kern="100">
                  <a:effectLst/>
                  <a:latin typeface="Calibri"/>
                  <a:ea typeface="標楷體"/>
                  <a:cs typeface="Times New Roman"/>
                </a:rPr>
                <a:t>計畫三：</a:t>
              </a:r>
              <a:r>
                <a:rPr lang="zh-TW" sz="1200" kern="100">
                  <a:effectLst/>
                  <a:latin typeface="Times New Roman"/>
                  <a:ea typeface="標楷體"/>
                  <a:cs typeface="Times New Roman"/>
                </a:rPr>
                <a:t>專業增能教學有成計畫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592" y="1772816"/>
            <a:ext cx="7632848" cy="316835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28575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000" dir="5400000" sy="-100000" algn="bl" rotWithShape="0"/>
          </a:effectLst>
        </p:spPr>
        <p:txBody>
          <a:bodyPr/>
          <a:lstStyle/>
          <a:p>
            <a:pPr marL="360000" indent="-540000" eaLnBrk="0" hangingPunct="0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zh-TW" altLang="en-US" sz="2800" b="1" kern="0" dirty="0">
                <a:latin typeface="標楷體" pitchFamily="65" charset="-120"/>
                <a:ea typeface="標楷體" pitchFamily="65" charset="-120"/>
              </a:rPr>
              <a:t>訂定自主管理計畫。</a:t>
            </a:r>
          </a:p>
          <a:p>
            <a:pPr marL="360000" indent="-540000" eaLnBrk="0" hangingPunct="0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zh-TW" altLang="en-US" sz="2800" b="1" kern="0" dirty="0">
                <a:latin typeface="標楷體" pitchFamily="65" charset="-120"/>
                <a:ea typeface="標楷體" pitchFamily="65" charset="-120"/>
              </a:rPr>
              <a:t>自主管理委員會控管會議。</a:t>
            </a:r>
          </a:p>
          <a:p>
            <a:pPr marL="1170000" lvl="1" indent="-540000" eaLnBrk="0" hangingPunct="0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u"/>
              <a:defRPr/>
            </a:pPr>
            <a:r>
              <a:rPr kumimoji="0" lang="zh-TW" altLang="en-US" sz="2800" b="1" kern="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期初召開各子計畫預定進度審查會議</a:t>
            </a:r>
          </a:p>
          <a:p>
            <a:pPr marL="1170000" lvl="1" indent="-540000" eaLnBrk="0" hangingPunct="0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u"/>
              <a:defRPr/>
            </a:pPr>
            <a:r>
              <a:rPr kumimoji="0" lang="zh-TW" altLang="en-US" sz="2800" b="1" kern="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每月召開各子計畫進度報告月會</a:t>
            </a:r>
          </a:p>
          <a:p>
            <a:pPr marL="1170000" lvl="1" indent="-540000" eaLnBrk="0" hangingPunct="0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u"/>
              <a:defRPr/>
            </a:pPr>
            <a:r>
              <a:rPr kumimoji="0" lang="zh-TW" altLang="en-US" sz="2800" b="1" kern="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期末召開各子計畫績效、經費審核會議</a:t>
            </a:r>
          </a:p>
          <a:p>
            <a:pPr marL="812800" indent="-81280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US" altLang="zh-TW" sz="2800" b="1" kern="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資料庫圖表 3"/>
          <p:cNvGraphicFramePr/>
          <p:nvPr/>
        </p:nvGraphicFramePr>
        <p:xfrm>
          <a:off x="3347864" y="692696"/>
          <a:ext cx="2304256" cy="595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資料庫圖表 38"/>
          <p:cNvGraphicFramePr/>
          <p:nvPr/>
        </p:nvGraphicFramePr>
        <p:xfrm>
          <a:off x="2411760" y="673447"/>
          <a:ext cx="4176464" cy="595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6387" name="群組 37"/>
          <p:cNvGrpSpPr>
            <a:grpSpLocks/>
          </p:cNvGrpSpPr>
          <p:nvPr/>
        </p:nvGrpSpPr>
        <p:grpSpPr bwMode="auto">
          <a:xfrm>
            <a:off x="6227763" y="1346200"/>
            <a:ext cx="2773362" cy="3235325"/>
            <a:chOff x="131549" y="3402796"/>
            <a:chExt cx="2773933" cy="3070285"/>
          </a:xfrm>
        </p:grpSpPr>
        <p:pic>
          <p:nvPicPr>
            <p:cNvPr id="16414" name="Picture 16" descr="http://www.inspiruslifecoaching.com/Images/PDCA.gif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558" y="3879850"/>
              <a:ext cx="2626231" cy="2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5" name="文字方塊 39"/>
            <p:cNvSpPr txBox="1">
              <a:spLocks noChangeArrowheads="1"/>
            </p:cNvSpPr>
            <p:nvPr/>
          </p:nvSpPr>
          <p:spPr bwMode="auto">
            <a:xfrm>
              <a:off x="132795" y="4407495"/>
              <a:ext cx="1295586" cy="379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b="1">
                  <a:solidFill>
                    <a:srgbClr val="0A0AC6"/>
                  </a:solidFill>
                  <a:latin typeface="Microsoft New Tai Lue" pitchFamily="34" charset="0"/>
                </a:rPr>
                <a:t>Adjust &amp;</a:t>
              </a:r>
            </a:p>
          </p:txBody>
        </p:sp>
        <p:sp>
          <p:nvSpPr>
            <p:cNvPr id="16416" name="文字方塊 40"/>
            <p:cNvSpPr txBox="1">
              <a:spLocks noChangeArrowheads="1"/>
            </p:cNvSpPr>
            <p:nvPr/>
          </p:nvSpPr>
          <p:spPr bwMode="auto">
            <a:xfrm>
              <a:off x="131549" y="5080887"/>
              <a:ext cx="1584923" cy="379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b="1">
                  <a:solidFill>
                    <a:srgbClr val="0A0AC6"/>
                  </a:solidFill>
                  <a:latin typeface="Microsoft New Tai Lue" pitchFamily="34" charset="0"/>
                </a:rPr>
                <a:t>Assessment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1139819" y="3765867"/>
              <a:ext cx="865366" cy="400734"/>
            </a:xfrm>
            <a:prstGeom prst="rect">
              <a:avLst/>
            </a:prstGeom>
            <a:solidFill>
              <a:srgbClr val="003399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 dirty="0">
                  <a:solidFill>
                    <a:schemeClr val="accent3"/>
                  </a:solidFill>
                </a:rPr>
                <a:t>計畫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2208427" y="4764689"/>
              <a:ext cx="697055" cy="40073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/>
                <a:t>執行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63878" y="4764435"/>
              <a:ext cx="1511414" cy="379700"/>
            </a:xfrm>
            <a:prstGeom prst="rect">
              <a:avLst/>
            </a:prstGeom>
            <a:solidFill>
              <a:srgbClr val="FF0000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標楷體" pitchFamily="65" charset="-120"/>
                  <a:ea typeface="新細明體" charset="-120"/>
                </a:rPr>
                <a:t>評估與改善</a:t>
              </a:r>
              <a:endParaRPr lang="zh-TW" altLang="en-US" b="1" dirty="0">
                <a:solidFill>
                  <a:srgbClr val="0000FF"/>
                </a:solidFill>
                <a:latin typeface="標楷體" pitchFamily="65" charset="-120"/>
                <a:ea typeface="新細明體" charset="-120"/>
              </a:endParaRPr>
            </a:p>
          </p:txBody>
        </p:sp>
        <p:sp>
          <p:nvSpPr>
            <p:cNvPr id="16421" name="文字方塊 45"/>
            <p:cNvSpPr txBox="1">
              <a:spLocks noChangeArrowheads="1"/>
            </p:cNvSpPr>
            <p:nvPr/>
          </p:nvSpPr>
          <p:spPr bwMode="auto">
            <a:xfrm>
              <a:off x="1127639" y="3402796"/>
              <a:ext cx="948947" cy="452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500" b="1">
                  <a:solidFill>
                    <a:srgbClr val="0A0AC6"/>
                  </a:solidFill>
                  <a:latin typeface="Microsoft New Tai Lue" pitchFamily="34" charset="0"/>
                </a:rPr>
                <a:t>Plan</a:t>
              </a:r>
            </a:p>
          </p:txBody>
        </p:sp>
        <p:sp>
          <p:nvSpPr>
            <p:cNvPr id="16422" name="文字方塊 46"/>
            <p:cNvSpPr txBox="1">
              <a:spLocks noChangeArrowheads="1"/>
            </p:cNvSpPr>
            <p:nvPr/>
          </p:nvSpPr>
          <p:spPr bwMode="auto">
            <a:xfrm>
              <a:off x="1111252" y="5996027"/>
              <a:ext cx="1128082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500" b="1">
                  <a:solidFill>
                    <a:srgbClr val="0A0AC6"/>
                  </a:solidFill>
                  <a:latin typeface="Microsoft New Tai Lue" pitchFamily="34" charset="0"/>
                </a:rPr>
                <a:t>Check</a:t>
              </a:r>
            </a:p>
          </p:txBody>
        </p:sp>
      </p:grpSp>
      <p:grpSp>
        <p:nvGrpSpPr>
          <p:cNvPr id="16388" name="群組 27"/>
          <p:cNvGrpSpPr>
            <a:grpSpLocks/>
          </p:cNvGrpSpPr>
          <p:nvPr/>
        </p:nvGrpSpPr>
        <p:grpSpPr bwMode="auto">
          <a:xfrm>
            <a:off x="3165475" y="2446338"/>
            <a:ext cx="2774950" cy="3070225"/>
            <a:chOff x="131549" y="3402796"/>
            <a:chExt cx="2773933" cy="3070285"/>
          </a:xfrm>
        </p:grpSpPr>
        <p:pic>
          <p:nvPicPr>
            <p:cNvPr id="16405" name="Picture 16" descr="http://www.inspiruslifecoaching.com/Images/PDCA.gif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558" y="3879850"/>
              <a:ext cx="2626231" cy="2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6" name="文字方塊 29"/>
            <p:cNvSpPr txBox="1">
              <a:spLocks noChangeArrowheads="1"/>
            </p:cNvSpPr>
            <p:nvPr/>
          </p:nvSpPr>
          <p:spPr bwMode="auto">
            <a:xfrm>
              <a:off x="132795" y="4407495"/>
              <a:ext cx="1404764" cy="400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b="1">
                  <a:solidFill>
                    <a:srgbClr val="0A0AC6"/>
                  </a:solidFill>
                  <a:latin typeface="Microsoft New Tai Lue" pitchFamily="34" charset="0"/>
                </a:rPr>
                <a:t>Adjust &amp;</a:t>
              </a:r>
            </a:p>
          </p:txBody>
        </p:sp>
        <p:sp>
          <p:nvSpPr>
            <p:cNvPr id="16407" name="文字方塊 30"/>
            <p:cNvSpPr txBox="1">
              <a:spLocks noChangeArrowheads="1"/>
            </p:cNvSpPr>
            <p:nvPr/>
          </p:nvSpPr>
          <p:spPr bwMode="auto">
            <a:xfrm>
              <a:off x="131549" y="5059923"/>
              <a:ext cx="1693936" cy="400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b="1">
                  <a:solidFill>
                    <a:srgbClr val="0A0AC6"/>
                  </a:solidFill>
                  <a:latin typeface="Microsoft New Tai Lue" pitchFamily="34" charset="0"/>
                </a:rPr>
                <a:t>Assessment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177329" y="3766340"/>
              <a:ext cx="864870" cy="400058"/>
            </a:xfrm>
            <a:prstGeom prst="rect">
              <a:avLst/>
            </a:prstGeom>
            <a:solidFill>
              <a:srgbClr val="003399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 dirty="0">
                  <a:solidFill>
                    <a:schemeClr val="accent3"/>
                  </a:solidFill>
                </a:rPr>
                <a:t>計畫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2207238" y="4764898"/>
              <a:ext cx="698244" cy="40005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/>
                <a:t>執行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1177329" y="5641215"/>
              <a:ext cx="938242" cy="40005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b="1" dirty="0">
                  <a:solidFill>
                    <a:srgbClr val="FFFF00"/>
                  </a:solidFill>
                </a:rPr>
                <a:t>檢核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163879" y="4764435"/>
              <a:ext cx="1511414" cy="400118"/>
            </a:xfrm>
            <a:prstGeom prst="rect">
              <a:avLst/>
            </a:prstGeom>
            <a:solidFill>
              <a:srgbClr val="FF0000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標楷體" pitchFamily="65" charset="-120"/>
                  <a:ea typeface="新細明體" charset="-120"/>
                </a:rPr>
                <a:t>評估與改善</a:t>
              </a:r>
              <a:endParaRPr lang="zh-TW" altLang="en-US" b="1" dirty="0">
                <a:solidFill>
                  <a:srgbClr val="0000FF"/>
                </a:solidFill>
                <a:latin typeface="標楷體" pitchFamily="65" charset="-120"/>
                <a:ea typeface="新細明體" charset="-120"/>
              </a:endParaRPr>
            </a:p>
          </p:txBody>
        </p:sp>
        <p:sp>
          <p:nvSpPr>
            <p:cNvPr id="16412" name="文字方塊 35"/>
            <p:cNvSpPr txBox="1">
              <a:spLocks noChangeArrowheads="1"/>
            </p:cNvSpPr>
            <p:nvPr/>
          </p:nvSpPr>
          <p:spPr bwMode="auto">
            <a:xfrm>
              <a:off x="1127639" y="3402796"/>
              <a:ext cx="913791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500" b="1">
                  <a:solidFill>
                    <a:srgbClr val="0A0AC6"/>
                  </a:solidFill>
                  <a:latin typeface="Microsoft New Tai Lue" pitchFamily="34" charset="0"/>
                </a:rPr>
                <a:t>Plan</a:t>
              </a:r>
            </a:p>
          </p:txBody>
        </p:sp>
        <p:sp>
          <p:nvSpPr>
            <p:cNvPr id="16413" name="文字方塊 36"/>
            <p:cNvSpPr txBox="1">
              <a:spLocks noChangeArrowheads="1"/>
            </p:cNvSpPr>
            <p:nvPr/>
          </p:nvSpPr>
          <p:spPr bwMode="auto">
            <a:xfrm>
              <a:off x="1111252" y="5996027"/>
              <a:ext cx="1128082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500" b="1" dirty="0">
                  <a:solidFill>
                    <a:srgbClr val="0A0AC6"/>
                  </a:solidFill>
                  <a:latin typeface="Microsoft New Tai Lue" pitchFamily="34" charset="0"/>
                </a:rPr>
                <a:t>Check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1177650" y="5609637"/>
              <a:ext cx="938242" cy="40005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b="1" dirty="0">
                  <a:solidFill>
                    <a:srgbClr val="FFFF00"/>
                  </a:solidFill>
                </a:rPr>
                <a:t>檢核</a:t>
              </a:r>
            </a:p>
          </p:txBody>
        </p:sp>
      </p:grpSp>
      <p:pic>
        <p:nvPicPr>
          <p:cNvPr id="16389" name="Picture 16" descr="http://www.inspiruslifecoaching.com/Images/PDCA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488" y="3908425"/>
            <a:ext cx="262572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向右箭號 23"/>
          <p:cNvSpPr/>
          <p:nvPr/>
        </p:nvSpPr>
        <p:spPr bwMode="auto">
          <a:xfrm>
            <a:off x="1920875" y="2978150"/>
            <a:ext cx="1512888" cy="847725"/>
          </a:xfrm>
          <a:prstGeom prst="rightArrow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</a:rPr>
              <a:t> 優質</a:t>
            </a:r>
          </a:p>
        </p:txBody>
      </p:sp>
      <p:sp>
        <p:nvSpPr>
          <p:cNvPr id="26" name="向右箭號 25"/>
          <p:cNvSpPr/>
          <p:nvPr/>
        </p:nvSpPr>
        <p:spPr bwMode="auto">
          <a:xfrm>
            <a:off x="4859338" y="1898650"/>
            <a:ext cx="1512887" cy="917575"/>
          </a:xfrm>
          <a:prstGeom prst="rightArrow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</a:rPr>
              <a:t> 卓越</a:t>
            </a:r>
          </a:p>
        </p:txBody>
      </p:sp>
      <p:sp>
        <p:nvSpPr>
          <p:cNvPr id="27" name="向上箭號 26"/>
          <p:cNvSpPr/>
          <p:nvPr/>
        </p:nvSpPr>
        <p:spPr bwMode="auto">
          <a:xfrm>
            <a:off x="3059113" y="5011738"/>
            <a:ext cx="828675" cy="1031875"/>
          </a:xfrm>
          <a:prstGeom prst="upArrow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</a:rPr>
              <a:t>向上</a:t>
            </a:r>
          </a:p>
        </p:txBody>
      </p:sp>
      <p:sp>
        <p:nvSpPr>
          <p:cNvPr id="28" name="向上箭號 27"/>
          <p:cNvSpPr/>
          <p:nvPr/>
        </p:nvSpPr>
        <p:spPr bwMode="auto">
          <a:xfrm>
            <a:off x="5975350" y="3933825"/>
            <a:ext cx="828675" cy="1031875"/>
          </a:xfrm>
          <a:prstGeom prst="upArrow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</a:rPr>
              <a:t>提升</a:t>
            </a:r>
          </a:p>
        </p:txBody>
      </p:sp>
      <p:sp>
        <p:nvSpPr>
          <p:cNvPr id="29" name="矩形 28"/>
          <p:cNvSpPr/>
          <p:nvPr/>
        </p:nvSpPr>
        <p:spPr>
          <a:xfrm>
            <a:off x="1185863" y="3767138"/>
            <a:ext cx="865187" cy="40005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chemeClr val="accent3"/>
                </a:solidFill>
              </a:rPr>
              <a:t>計畫</a:t>
            </a:r>
          </a:p>
        </p:txBody>
      </p:sp>
      <p:sp>
        <p:nvSpPr>
          <p:cNvPr id="30" name="矩形 29"/>
          <p:cNvSpPr/>
          <p:nvPr/>
        </p:nvSpPr>
        <p:spPr>
          <a:xfrm>
            <a:off x="2208213" y="4724400"/>
            <a:ext cx="696912" cy="40163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dirty="0"/>
              <a:t>執行</a:t>
            </a:r>
          </a:p>
        </p:txBody>
      </p:sp>
      <p:sp>
        <p:nvSpPr>
          <p:cNvPr id="32" name="矩形 31"/>
          <p:cNvSpPr/>
          <p:nvPr/>
        </p:nvSpPr>
        <p:spPr>
          <a:xfrm>
            <a:off x="163878" y="4764435"/>
            <a:ext cx="1454577" cy="400110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新細明體" charset="-120"/>
              </a:rPr>
              <a:t>評估與改善</a:t>
            </a:r>
            <a:endParaRPr lang="zh-TW" altLang="en-US" b="1" dirty="0">
              <a:solidFill>
                <a:srgbClr val="0000FF"/>
              </a:solidFill>
              <a:latin typeface="標楷體" pitchFamily="65" charset="-120"/>
              <a:ea typeface="新細明體" charset="-120"/>
            </a:endParaRPr>
          </a:p>
        </p:txBody>
      </p:sp>
      <p:sp>
        <p:nvSpPr>
          <p:cNvPr id="16398" name="文字方塊 48"/>
          <p:cNvSpPr txBox="1">
            <a:spLocks noChangeArrowheads="1"/>
          </p:cNvSpPr>
          <p:nvPr/>
        </p:nvSpPr>
        <p:spPr bwMode="auto">
          <a:xfrm>
            <a:off x="8335963" y="3143250"/>
            <a:ext cx="8080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500" b="1">
                <a:solidFill>
                  <a:srgbClr val="0A0AC6"/>
                </a:solidFill>
                <a:latin typeface="Microsoft New Tai Lue" pitchFamily="34" charset="0"/>
              </a:rPr>
              <a:t>Do</a:t>
            </a:r>
          </a:p>
        </p:txBody>
      </p:sp>
      <p:sp>
        <p:nvSpPr>
          <p:cNvPr id="16399" name="文字方塊 47"/>
          <p:cNvSpPr txBox="1">
            <a:spLocks noChangeArrowheads="1"/>
          </p:cNvSpPr>
          <p:nvPr/>
        </p:nvSpPr>
        <p:spPr bwMode="auto">
          <a:xfrm>
            <a:off x="5273675" y="4162425"/>
            <a:ext cx="666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500" b="1">
                <a:solidFill>
                  <a:srgbClr val="0A0AC6"/>
                </a:solidFill>
                <a:latin typeface="Microsoft New Tai Lue" pitchFamily="34" charset="0"/>
              </a:rPr>
              <a:t>Do</a:t>
            </a:r>
          </a:p>
        </p:txBody>
      </p:sp>
      <p:sp>
        <p:nvSpPr>
          <p:cNvPr id="16400" name="文字方塊 23"/>
          <p:cNvSpPr txBox="1">
            <a:spLocks noChangeArrowheads="1"/>
          </p:cNvSpPr>
          <p:nvPr/>
        </p:nvSpPr>
        <p:spPr bwMode="auto">
          <a:xfrm>
            <a:off x="1127125" y="3402013"/>
            <a:ext cx="85248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500" b="1">
                <a:solidFill>
                  <a:srgbClr val="0A0AC6"/>
                </a:solidFill>
                <a:latin typeface="Microsoft New Tai Lue" pitchFamily="34" charset="0"/>
              </a:rPr>
              <a:t>Plan</a:t>
            </a:r>
          </a:p>
        </p:txBody>
      </p:sp>
      <p:sp>
        <p:nvSpPr>
          <p:cNvPr id="16401" name="文字方塊 24"/>
          <p:cNvSpPr txBox="1">
            <a:spLocks noChangeArrowheads="1"/>
          </p:cNvSpPr>
          <p:nvPr/>
        </p:nvSpPr>
        <p:spPr bwMode="auto">
          <a:xfrm>
            <a:off x="2363788" y="5145088"/>
            <a:ext cx="6953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500" b="1">
                <a:solidFill>
                  <a:srgbClr val="0A0AC6"/>
                </a:solidFill>
                <a:latin typeface="Microsoft New Tai Lue" pitchFamily="34" charset="0"/>
              </a:rPr>
              <a:t>Do</a:t>
            </a:r>
          </a:p>
        </p:txBody>
      </p:sp>
      <p:sp>
        <p:nvSpPr>
          <p:cNvPr id="16402" name="文字方塊 25"/>
          <p:cNvSpPr txBox="1">
            <a:spLocks noChangeArrowheads="1"/>
          </p:cNvSpPr>
          <p:nvPr/>
        </p:nvSpPr>
        <p:spPr bwMode="auto">
          <a:xfrm>
            <a:off x="1111250" y="5995988"/>
            <a:ext cx="115728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500" b="1">
                <a:solidFill>
                  <a:srgbClr val="0A0AC6"/>
                </a:solidFill>
                <a:latin typeface="Microsoft New Tai Lue" pitchFamily="34" charset="0"/>
              </a:rPr>
              <a:t>Check</a:t>
            </a:r>
          </a:p>
        </p:txBody>
      </p:sp>
      <p:sp>
        <p:nvSpPr>
          <p:cNvPr id="16403" name="文字方塊 2"/>
          <p:cNvSpPr txBox="1">
            <a:spLocks noChangeArrowheads="1"/>
          </p:cNvSpPr>
          <p:nvPr/>
        </p:nvSpPr>
        <p:spPr bwMode="auto">
          <a:xfrm>
            <a:off x="133350" y="4406900"/>
            <a:ext cx="127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0A0AC6"/>
                </a:solidFill>
                <a:latin typeface="Microsoft New Tai Lue" pitchFamily="34" charset="0"/>
              </a:rPr>
              <a:t>Adjust &amp;</a:t>
            </a:r>
          </a:p>
        </p:txBody>
      </p:sp>
      <p:sp>
        <p:nvSpPr>
          <p:cNvPr id="16404" name="文字方塊 19"/>
          <p:cNvSpPr txBox="1">
            <a:spLocks noChangeArrowheads="1"/>
          </p:cNvSpPr>
          <p:nvPr/>
        </p:nvSpPr>
        <p:spPr bwMode="auto">
          <a:xfrm>
            <a:off x="131763" y="5084763"/>
            <a:ext cx="1631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0A0AC6"/>
                </a:solidFill>
                <a:latin typeface="Microsoft New Tai Lue" pitchFamily="34" charset="0"/>
              </a:rPr>
              <a:t>Assessment</a:t>
            </a:r>
          </a:p>
        </p:txBody>
      </p:sp>
      <p:sp>
        <p:nvSpPr>
          <p:cNvPr id="53" name="矩形 52"/>
          <p:cNvSpPr/>
          <p:nvPr/>
        </p:nvSpPr>
        <p:spPr bwMode="auto">
          <a:xfrm>
            <a:off x="7236296" y="3717032"/>
            <a:ext cx="938586" cy="40005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FFFF00"/>
                </a:solidFill>
              </a:rPr>
              <a:t>檢核</a:t>
            </a:r>
          </a:p>
        </p:txBody>
      </p:sp>
      <p:sp>
        <p:nvSpPr>
          <p:cNvPr id="54" name="矩形 53"/>
          <p:cNvSpPr/>
          <p:nvPr/>
        </p:nvSpPr>
        <p:spPr bwMode="auto">
          <a:xfrm>
            <a:off x="1115616" y="5621238"/>
            <a:ext cx="938586" cy="40005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FFFF00"/>
                </a:solidFill>
              </a:rPr>
              <a:t>檢核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361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7783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366713" y="946150"/>
            <a:ext cx="13922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975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4181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068638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1042988" y="1557338"/>
            <a:ext cx="6264275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zh-TW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104</a:t>
            </a: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學年度各項子計畫</a:t>
            </a:r>
            <a:endParaRPr lang="en-US" altLang="zh-TW" sz="4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華康勘亭流"/>
            </a:endParaRPr>
          </a:p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辦理特色及績效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68313" y="1268413"/>
          <a:ext cx="8280400" cy="4821238"/>
        </p:xfrm>
        <a:graphic>
          <a:graphicData uri="http://schemas.openxmlformats.org/drawingml/2006/table">
            <a:tbl>
              <a:tblPr/>
              <a:tblGrid>
                <a:gridCol w="615950"/>
                <a:gridCol w="1903412"/>
                <a:gridCol w="427038"/>
                <a:gridCol w="428625"/>
                <a:gridCol w="427037"/>
                <a:gridCol w="496888"/>
                <a:gridCol w="496887"/>
                <a:gridCol w="498475"/>
                <a:gridCol w="496888"/>
                <a:gridCol w="498475"/>
                <a:gridCol w="498475"/>
                <a:gridCol w="495300"/>
                <a:gridCol w="498475"/>
                <a:gridCol w="498475"/>
              </a:tblGrid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計</a:t>
                      </a:r>
                      <a:endParaRPr kumimoji="0" 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畫</a:t>
                      </a:r>
                      <a:endParaRPr kumimoji="0" 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編</a:t>
                      </a:r>
                      <a:endParaRPr kumimoji="0" 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號</a:t>
                      </a:r>
                      <a:endParaRPr kumimoji="0" 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子計畫名稱</a:t>
                      </a:r>
                      <a:endParaRPr kumimoji="0" 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期程</a:t>
                      </a:r>
                      <a:endParaRPr kumimoji="0" 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辦理項目</a:t>
                      </a:r>
                      <a:endParaRPr kumimoji="0" 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0034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一○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三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學年度</a:t>
                      </a: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一○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四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學年度</a:t>
                      </a: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一○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五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學年度</a:t>
                      </a: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落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實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全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面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品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質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提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升</a:t>
                      </a:r>
                      <a:endParaRPr kumimoji="0" 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提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師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專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業</a:t>
                      </a:r>
                      <a:endParaRPr kumimoji="0" 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生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展</a:t>
                      </a: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藝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養</a:t>
                      </a: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推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生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就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增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生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習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質</a:t>
                      </a: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導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校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展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深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化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教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師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專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業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發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展</a:t>
                      </a:r>
                      <a:endParaRPr kumimoji="0" 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強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化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產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鏈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結</a:t>
                      </a:r>
                      <a:endParaRPr kumimoji="0" 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104-1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適性多元璀璨星懸計畫</a:t>
                      </a:r>
                      <a:endParaRPr kumimoji="0" 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104-2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國際接軌綻放視野計畫</a:t>
                      </a:r>
                      <a:endParaRPr kumimoji="0" 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104-3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專業增能教學有成計畫</a:t>
                      </a:r>
                      <a:endParaRPr kumimoji="0" 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104-4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產學攜手夢想擁有計畫</a:t>
                      </a:r>
                      <a:endParaRPr kumimoji="0" 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104-5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影像花商展翅穹蒼計畫</a:t>
                      </a:r>
                      <a:endParaRPr kumimoji="0" 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資料庫圖表 3"/>
          <p:cNvGraphicFramePr/>
          <p:nvPr/>
        </p:nvGraphicFramePr>
        <p:xfrm>
          <a:off x="1043608" y="404664"/>
          <a:ext cx="712879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104-1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060575"/>
            <a:ext cx="2879725" cy="37433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為落實十二年國民基本教育政策，鼓勵、協助社區內具潛力之優秀國中畢業生就讀本校，並協助國中職業試探，提高社區化國中學生就近入學比例，且提供免試入學優秀獎學金，鼓勵學生精進學習</a:t>
            </a:r>
            <a:r>
              <a:rPr lang="zh-TW" altLang="en-US" sz="2000" b="1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zh-TW" altLang="en-US" sz="2000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9252" y="1334046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08400" y="2060575"/>
            <a:ext cx="4967288" cy="39333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 </a:t>
            </a:r>
            <a:r>
              <a:rPr lang="en-US" altLang="zh-TW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學年度高一日校入學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新生就近入學比率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100%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 </a:t>
            </a:r>
            <a:r>
              <a:rPr lang="en-US" altLang="zh-TW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學年度高一日校入學新生，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免試入學比率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97.6%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、技優甄審比例</a:t>
            </a:r>
            <a:r>
              <a:rPr lang="en-US" altLang="zh-TW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2.1%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、適性安置比例</a:t>
            </a:r>
            <a:r>
              <a:rPr lang="en-US" altLang="zh-TW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0.3%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；全面免試入學。</a:t>
            </a: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 </a:t>
            </a:r>
            <a:r>
              <a:rPr lang="en-US" altLang="zh-TW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學年度高一日校入學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新生報到比率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93.8%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 </a:t>
            </a:r>
            <a:r>
              <a:rPr lang="en-US" altLang="zh-TW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學年度高一日校入學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新生註冊人數比率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96.7</a:t>
            </a:r>
            <a:r>
              <a:rPr lang="en-US" altLang="zh-TW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%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 </a:t>
            </a:r>
            <a:r>
              <a:rPr lang="en-US" altLang="zh-TW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學年度學生對學校辦學成效認同度，高一新生將花蓮高商列為第一志願比例達</a:t>
            </a:r>
            <a:r>
              <a:rPr lang="en-US" altLang="zh-TW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65%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列為前兩志願比例高達</a:t>
            </a:r>
            <a:r>
              <a:rPr lang="en-US" altLang="zh-TW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96%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 </a:t>
            </a:r>
            <a:r>
              <a:rPr lang="en-US" altLang="zh-TW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學年度錄取國立大學及技專校院</a:t>
            </a:r>
            <a:r>
              <a:rPr lang="en-US" altLang="zh-TW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79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</a:t>
            </a:r>
            <a:r>
              <a:rPr lang="en-US" altLang="zh-TW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(112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人次</a:t>
            </a:r>
            <a:r>
              <a:rPr lang="en-US" altLang="zh-TW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，佔畢業人數比例約四分之一；登記分發錄取比例</a:t>
            </a:r>
            <a:r>
              <a:rPr lang="en-US" altLang="zh-TW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97%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；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各升學管道錄取高達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88%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 </a:t>
            </a:r>
            <a:r>
              <a:rPr lang="en-US" altLang="zh-TW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104.11.1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辦理國中生涯進路探索深度體驗營</a:t>
            </a:r>
          </a:p>
        </p:txBody>
      </p:sp>
      <p:sp>
        <p:nvSpPr>
          <p:cNvPr id="7" name="流程圖: 替代處理程序 6"/>
          <p:cNvSpPr/>
          <p:nvPr/>
        </p:nvSpPr>
        <p:spPr>
          <a:xfrm>
            <a:off x="3779912" y="1340768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1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>
            <a:off x="1907517" y="2204864"/>
            <a:ext cx="5312411" cy="3528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矩形 3"/>
          <p:cNvSpPr/>
          <p:nvPr/>
        </p:nvSpPr>
        <p:spPr>
          <a:xfrm>
            <a:off x="971550" y="4144963"/>
            <a:ext cx="576263" cy="1371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新生報到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69217" y="1373867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學年度高一日</a:t>
            </a:r>
            <a:r>
              <a:rPr lang="zh-TW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校免試入學分發滿額，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新生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報到比率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93.8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%</a:t>
            </a:r>
            <a:endParaRPr lang="zh-TW" altLang="en-US" sz="24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139952" y="1387310"/>
            <a:ext cx="3844821" cy="2565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矩形 4"/>
          <p:cNvSpPr/>
          <p:nvPr/>
        </p:nvSpPr>
        <p:spPr>
          <a:xfrm>
            <a:off x="477838" y="5019675"/>
            <a:ext cx="3413125" cy="5318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endParaRPr kumimoji="0" lang="zh-TW" altLang="en-US" sz="2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五邊形 6"/>
          <p:cNvSpPr/>
          <p:nvPr/>
        </p:nvSpPr>
        <p:spPr>
          <a:xfrm>
            <a:off x="2922244" y="4977274"/>
            <a:ext cx="245472" cy="412421"/>
          </a:xfrm>
          <a:prstGeom prst="homePlate">
            <a:avLst/>
          </a:prstGeom>
          <a:scene3d>
            <a:camera prst="isometricOffAxis1Right"/>
            <a:lightRig rig="threePt" dir="t"/>
          </a:scene3d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kumimoji="0" lang="zh-TW" alt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流程圖: 替代處理程序 7"/>
          <p:cNvSpPr/>
          <p:nvPr/>
        </p:nvSpPr>
        <p:spPr>
          <a:xfrm>
            <a:off x="611561" y="1262038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11561" y="3429000"/>
            <a:ext cx="3980700" cy="22391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4932363" y="4738688"/>
            <a:ext cx="3578225" cy="812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辦理國中生涯進路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探索深度體驗營</a:t>
            </a:r>
          </a:p>
        </p:txBody>
      </p:sp>
      <p:sp>
        <p:nvSpPr>
          <p:cNvPr id="4" name="矩形 3"/>
          <p:cNvSpPr/>
          <p:nvPr/>
        </p:nvSpPr>
        <p:spPr>
          <a:xfrm>
            <a:off x="460836" y="1916832"/>
            <a:ext cx="34131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學年度學生對學校辦學成效認同度，高一新生將花蓮高商列為第一志願比例達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65%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列為前兩志願比例高達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96%</a:t>
            </a:r>
            <a:endParaRPr lang="zh-TW" alt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61791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3238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223838" y="1030288"/>
            <a:ext cx="13922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115616" y="1988840"/>
            <a:ext cx="7561263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105000"/>
              <a:buFont typeface="Wingdings" pitchFamily="2" charset="2"/>
              <a:buChar char="u"/>
              <a:defRPr/>
            </a:pPr>
            <a:r>
              <a:rPr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學校簡介</a:t>
            </a:r>
            <a:endParaRPr lang="en-US" altLang="zh-TW" sz="3200" dirty="0">
              <a:ln w="12700">
                <a:solidFill>
                  <a:srgbClr val="7030A0"/>
                </a:solidFill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05000"/>
              <a:buFont typeface="Wingdings" pitchFamily="2" charset="2"/>
              <a:buChar char="u"/>
              <a:defRPr/>
            </a:pPr>
            <a:r>
              <a:rPr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 學校發展目標</a:t>
            </a:r>
            <a:endParaRPr lang="en-US" altLang="zh-TW" sz="3200" dirty="0">
              <a:ln w="12700">
                <a:solidFill>
                  <a:srgbClr val="7030A0"/>
                </a:solidFill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05000"/>
              <a:buFont typeface="Wingdings" pitchFamily="2" charset="2"/>
              <a:buChar char="u"/>
              <a:defRPr/>
            </a:pPr>
            <a:r>
              <a:rPr kumimoji="0"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 自主管理</a:t>
            </a:r>
            <a:endParaRPr kumimoji="0" lang="en-US" altLang="zh-TW" sz="3200" dirty="0">
              <a:ln w="12700">
                <a:solidFill>
                  <a:srgbClr val="7030A0"/>
                </a:solidFill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05000"/>
              <a:buFont typeface="Wingdings" pitchFamily="2" charset="2"/>
              <a:buChar char="u"/>
              <a:defRPr/>
            </a:pPr>
            <a:r>
              <a:rPr kumimoji="0" lang="en-US" altLang="zh-TW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 104</a:t>
            </a:r>
            <a:r>
              <a:rPr kumimoji="0"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學年度</a:t>
            </a:r>
            <a:r>
              <a:rPr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各項子計畫辦理特色及績效</a:t>
            </a:r>
            <a:endParaRPr lang="en-US" altLang="zh-TW" sz="3200" dirty="0">
              <a:ln w="12700">
                <a:solidFill>
                  <a:srgbClr val="7030A0"/>
                </a:solidFill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05000"/>
              <a:buFont typeface="Wingdings" pitchFamily="2" charset="2"/>
              <a:buChar char="u"/>
              <a:defRPr/>
            </a:pPr>
            <a:r>
              <a:rPr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 結語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258888" y="476250"/>
            <a:ext cx="25908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簡報大綱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48275" y="1772816"/>
            <a:ext cx="3895725" cy="812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en-US" altLang="zh-TW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</a:t>
            </a:r>
            <a:r>
              <a:rPr kumimoji="0" lang="en-US" altLang="zh-TW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105</a:t>
            </a: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學年度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錄取國立大學及技專校院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6116379" y="980728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890011" y="3169197"/>
            <a:ext cx="3642429" cy="2420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677376" y="1371172"/>
            <a:ext cx="4398680" cy="2921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18011" y="458112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學年度錄取國立大學及技專校院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79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(112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人次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，佔畢業人數比例約四分之一；登記分發錄取比例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97%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；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各升學管道錄取高達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88%</a:t>
            </a:r>
            <a:endParaRPr lang="zh-TW" alt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性多元璀璨星懸計畫</a:t>
            </a:r>
            <a:endParaRPr lang="zh-TW" altLang="en-US" sz="4000" dirty="0"/>
          </a:p>
        </p:txBody>
      </p:sp>
      <p:sp>
        <p:nvSpPr>
          <p:cNvPr id="3" name="流程圖: 替代處理程序 2"/>
          <p:cNvSpPr/>
          <p:nvPr/>
        </p:nvSpPr>
        <p:spPr>
          <a:xfrm>
            <a:off x="619252" y="1406054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3556" name="文字方塊 3"/>
          <p:cNvSpPr txBox="1">
            <a:spLocks noChangeArrowheads="1"/>
          </p:cNvSpPr>
          <p:nvPr/>
        </p:nvSpPr>
        <p:spPr bwMode="auto">
          <a:xfrm>
            <a:off x="827088" y="2255838"/>
            <a:ext cx="72009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25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zh-TW" altLang="zh-TW" b="1">
                <a:latin typeface="標楷體" pitchFamily="65" charset="-120"/>
                <a:ea typeface="標楷體" pitchFamily="65" charset="-120"/>
              </a:rPr>
              <a:t>學期中規劃國、管樂社團樂器演奏培訓，參加各級比賽及公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>
                <a:latin typeface="標楷體" pitchFamily="65" charset="-120"/>
                <a:ea typeface="標楷體" pitchFamily="65" charset="-120"/>
              </a:rPr>
            </a:br>
            <a:r>
              <a:rPr lang="zh-TW" altLang="zh-TW" b="1">
                <a:latin typeface="標楷體" pitchFamily="65" charset="-120"/>
                <a:ea typeface="標楷體" pitchFamily="65" charset="-120"/>
              </a:rPr>
              <a:t>益展演活動。國樂除積極培訓參加合奏比賽外，鼓勵社員參加個人項目競賽，提升個人專業能力。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zh-TW" altLang="zh-TW" b="1">
                <a:latin typeface="標楷體" pitchFamily="65" charset="-120"/>
                <a:ea typeface="標楷體" pitchFamily="65" charset="-120"/>
              </a:rPr>
              <a:t>舉辦舞蹈性營隊，邀請縣內相關性社團加入，並舉辦聯合成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>
                <a:latin typeface="標楷體" pitchFamily="65" charset="-120"/>
                <a:ea typeface="標楷體" pitchFamily="65" charset="-120"/>
              </a:rPr>
            </a:br>
            <a:r>
              <a:rPr lang="zh-TW" altLang="zh-TW" b="1">
                <a:latin typeface="標楷體" pitchFamily="65" charset="-120"/>
                <a:ea typeface="標楷體" pitchFamily="65" charset="-120"/>
              </a:rPr>
              <a:t>果發表。邀請專業舞蹈教師進行舞蹈培訓，積極參加社區內舞蹈活動展演，累積學生演出經驗，提升其自信心。</a:t>
            </a:r>
          </a:p>
          <a:p>
            <a:pPr>
              <a:lnSpc>
                <a:spcPct val="125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zh-TW" altLang="zh-TW" b="1">
                <a:latin typeface="標楷體" pitchFamily="65" charset="-120"/>
                <a:ea typeface="標楷體" pitchFamily="65" charset="-120"/>
              </a:rPr>
              <a:t>與花蓮市公所合作，鼓勵校內服務性社團每學期中定時參與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>
                <a:latin typeface="標楷體" pitchFamily="65" charset="-120"/>
                <a:ea typeface="標楷體" pitchFamily="65" charset="-120"/>
              </a:rPr>
            </a:br>
            <a:r>
              <a:rPr lang="zh-TW" altLang="zh-TW" b="1">
                <a:latin typeface="標楷體" pitchFamily="65" charset="-120"/>
                <a:ea typeface="標楷體" pitchFamily="65" charset="-120"/>
              </a:rPr>
              <a:t>志願服務活動，並結報成果及服務時數。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性多元璀璨星懸計畫</a:t>
            </a:r>
            <a:endParaRPr lang="zh-TW" alt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1400844">
            <a:off x="767739" y="2090661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RightFacing"/>
            <a:lightRig rig="threePt" dir="t"/>
          </a:scene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130677" y="2204864"/>
            <a:ext cx="4061300" cy="30459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文字方塊 3"/>
          <p:cNvSpPr txBox="1"/>
          <p:nvPr/>
        </p:nvSpPr>
        <p:spPr>
          <a:xfrm>
            <a:off x="2484438" y="5084763"/>
            <a:ext cx="4319587" cy="811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國、管樂音樂饗宴，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帶給全校師生不一樣的體驗</a:t>
            </a:r>
          </a:p>
        </p:txBody>
      </p:sp>
      <p:sp>
        <p:nvSpPr>
          <p:cNvPr id="7" name="流程圖: 替代處理程序 6"/>
          <p:cNvSpPr/>
          <p:nvPr/>
        </p:nvSpPr>
        <p:spPr>
          <a:xfrm>
            <a:off x="539552" y="1477199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性多元璀璨星懸計畫</a:t>
            </a:r>
            <a:endParaRPr lang="zh-TW" altLang="en-US" sz="4000" dirty="0"/>
          </a:p>
        </p:txBody>
      </p:sp>
      <p:pic>
        <p:nvPicPr>
          <p:cNvPr id="2050" name="Picture 2" descr="D:\103訓育組\103.2\畢冊照片\志願服務活動\華山基金會發票捐募活動(115位學生參與)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764288" y="1845224"/>
            <a:ext cx="5400000" cy="360000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/>
        </p:spPr>
      </p:pic>
      <p:sp>
        <p:nvSpPr>
          <p:cNvPr id="4" name="文字方塊 3"/>
          <p:cNvSpPr txBox="1"/>
          <p:nvPr/>
        </p:nvSpPr>
        <p:spPr>
          <a:xfrm>
            <a:off x="2411413" y="5608638"/>
            <a:ext cx="4176712" cy="412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結合社區資源進行服務學習</a:t>
            </a:r>
          </a:p>
        </p:txBody>
      </p:sp>
      <p:sp>
        <p:nvSpPr>
          <p:cNvPr id="6" name="流程圖: 替代處理程序 5"/>
          <p:cNvSpPr/>
          <p:nvPr/>
        </p:nvSpPr>
        <p:spPr>
          <a:xfrm>
            <a:off x="539552" y="1477199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性多元璀璨星懸計畫</a:t>
            </a:r>
            <a:endParaRPr lang="zh-TW" alt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06194" y="2420888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518355" y="3212976"/>
            <a:ext cx="3755690" cy="2816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矩形 2"/>
          <p:cNvSpPr/>
          <p:nvPr/>
        </p:nvSpPr>
        <p:spPr>
          <a:xfrm>
            <a:off x="3124200" y="1773238"/>
            <a:ext cx="4976813" cy="411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榮獲花蓮市公所服務學習楷模獎</a:t>
            </a:r>
          </a:p>
        </p:txBody>
      </p:sp>
      <p:sp>
        <p:nvSpPr>
          <p:cNvPr id="6" name="流程圖: 替代處理程序 5"/>
          <p:cNvSpPr/>
          <p:nvPr/>
        </p:nvSpPr>
        <p:spPr>
          <a:xfrm>
            <a:off x="539552" y="1477199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 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3588" y="2120900"/>
            <a:ext cx="2944812" cy="404495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ts val="1200"/>
              </a:spcBef>
              <a:defRPr/>
            </a:pPr>
            <a:r>
              <a:rPr lang="zh-TW" altLang="en-US" sz="2000" b="1" kern="1200" dirty="0">
                <a:latin typeface="標楷體" pitchFamily="65" charset="-120"/>
                <a:ea typeface="標楷體" pitchFamily="65" charset="-120"/>
              </a:rPr>
              <a:t>以三級預防當中一級預防推廣之概念，辦理全校學生生涯、生命教育、性別平等教育等相關講座或體驗活動及教師輔導專業知能研習，提升教師輔導學生之成效，使學生能安心就學。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784503" y="1340768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43413" y="2157413"/>
            <a:ext cx="35131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辦理全校性別平等教育研習「開啟青少年情感秘密花園」，參與師生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760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4384903" y="1340768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27538" y="3573463"/>
            <a:ext cx="3513137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與家扶中心合作辦理教師知能研習「運用桌遊打開青少年溝通大門」，參與教職同仁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13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 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10" descr="IMG_5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2348880"/>
            <a:ext cx="3696000" cy="2772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圖片 11" descr="DSC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016" y="3261559"/>
            <a:ext cx="3551750" cy="26638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4140200" y="1727200"/>
            <a:ext cx="4392613" cy="811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辦理全校性別平等教育研習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「開啟青少年情感秘密花園」</a:t>
            </a:r>
          </a:p>
        </p:txBody>
      </p:sp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 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37596" y="1916832"/>
            <a:ext cx="3574645" cy="2680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矩形 4"/>
          <p:cNvSpPr/>
          <p:nvPr/>
        </p:nvSpPr>
        <p:spPr>
          <a:xfrm>
            <a:off x="998538" y="4751388"/>
            <a:ext cx="4094162" cy="10525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與家扶中心合作辦理教師知能研習「運用桌遊打開青少年溝通大門」</a:t>
            </a:r>
          </a:p>
        </p:txBody>
      </p:sp>
      <p:sp>
        <p:nvSpPr>
          <p:cNvPr id="7" name="五邊形 6"/>
          <p:cNvSpPr/>
          <p:nvPr/>
        </p:nvSpPr>
        <p:spPr>
          <a:xfrm>
            <a:off x="2922244" y="4977274"/>
            <a:ext cx="245472" cy="412421"/>
          </a:xfrm>
          <a:prstGeom prst="homePlate">
            <a:avLst/>
          </a:prstGeom>
          <a:scene3d>
            <a:camera prst="isometricOffAxis1Right"/>
            <a:lightRig rig="threePt" dir="t"/>
          </a:scene3d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kumimoji="0" lang="zh-TW" alt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流程圖: 替代處理程序 7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39952" y="1040571"/>
            <a:ext cx="3574645" cy="268098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20072" y="3501008"/>
            <a:ext cx="3574644" cy="268098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4038" y="1917700"/>
            <a:ext cx="2865437" cy="37433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>
              <a:lnSpc>
                <a:spcPct val="125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zh-TW" altLang="zh-TW" sz="2000" b="1" smtClean="0">
                <a:latin typeface="標楷體" pitchFamily="65" charset="-120"/>
                <a:ea typeface="標楷體" pitchFamily="65" charset="-120"/>
              </a:rPr>
              <a:t>提升數位閱讀品質，充實電子書內容，滿足師生行動數位閱讀需求</a:t>
            </a: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b="1" smtClean="0">
              <a:latin typeface="標楷體" pitchFamily="65" charset="-120"/>
              <a:ea typeface="標楷體" pitchFamily="65" charset="-120"/>
            </a:endParaRPr>
          </a:p>
          <a:p>
            <a:pPr marL="342900" lvl="1" indent="-342900">
              <a:lnSpc>
                <a:spcPct val="125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zh-TW" altLang="zh-TW" sz="2000" b="1" smtClean="0">
                <a:latin typeface="標楷體" pitchFamily="65" charset="-120"/>
                <a:ea typeface="標楷體" pitchFamily="65" charset="-120"/>
              </a:rPr>
              <a:t>與博客來共同辦理</a:t>
            </a:r>
            <a:r>
              <a:rPr lang="en-US" altLang="zh-TW" sz="2000" b="1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zh-TW" sz="2000" b="1" smtClean="0">
                <a:latin typeface="標楷體" pitchFamily="65" charset="-120"/>
                <a:ea typeface="標楷體" pitchFamily="65" charset="-120"/>
              </a:rPr>
              <a:t>學年度高中職校園巡迴書展</a:t>
            </a:r>
            <a:r>
              <a:rPr lang="en-US" altLang="zh-TW" sz="2000" b="1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000" b="1" smtClean="0">
                <a:latin typeface="標楷體" pitchFamily="65" charset="-120"/>
                <a:ea typeface="標楷體" pitchFamily="65" charset="-120"/>
              </a:rPr>
              <a:t>博客來高中生閱讀推廣計劃</a:t>
            </a: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b="1" smtClean="0">
              <a:latin typeface="標楷體" pitchFamily="65" charset="-120"/>
              <a:ea typeface="標楷體" pitchFamily="65" charset="-120"/>
            </a:endParaRPr>
          </a:p>
          <a:p>
            <a:pPr marL="342900" lvl="1" indent="-342900">
              <a:lnSpc>
                <a:spcPct val="125000"/>
              </a:lnSpc>
              <a:spcBef>
                <a:spcPts val="1200"/>
              </a:spcBef>
              <a:buFontTx/>
              <a:buBlip>
                <a:blip r:embed="rId2"/>
              </a:buBlip>
            </a:pPr>
            <a:endParaRPr lang="zh-TW" altLang="en-US" sz="2000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9252" y="1196752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79838" y="1844675"/>
            <a:ext cx="4824412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本期電子書共增加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522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冊達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731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冊，成長率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150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％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提升更多元的服務品質及培養閱讀風氣，本期館藏增加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144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冊總館藏共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32,780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冊。平均每生分配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33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冊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;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借閱率達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40.65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％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indent="-450850">
              <a:lnSpc>
                <a:spcPct val="120000"/>
              </a:lnSpc>
              <a:defRPr/>
            </a:pPr>
            <a:r>
              <a:rPr kumimoji="0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本期讀書心得共投稿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63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篇比去年同期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44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篇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成長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43.2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％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446088" indent="-446088">
              <a:lnSpc>
                <a:spcPct val="120000"/>
              </a:lnSpc>
              <a:defRPr/>
            </a:pPr>
            <a:r>
              <a:rPr kumimoji="0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由三魚網精選適合高中職生閱讀的書籍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413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冊，提供師生閱讀，參觀師生人數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537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人比去年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315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人增加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70.5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％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3779912" y="1196752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dirty="0"/>
          </a:p>
        </p:txBody>
      </p:sp>
      <p:sp>
        <p:nvSpPr>
          <p:cNvPr id="31747" name="文字版面配置區 2"/>
          <p:cNvSpPr>
            <a:spLocks noGrp="1"/>
          </p:cNvSpPr>
          <p:nvPr>
            <p:ph type="body" sz="half" idx="1"/>
          </p:nvPr>
        </p:nvSpPr>
        <p:spPr bwMode="auto">
          <a:xfrm>
            <a:off x="611188" y="1989138"/>
            <a:ext cx="2725737" cy="34559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辦理藝文講座，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由旅遊達人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”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森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321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工作室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”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吳家綺小姐與全校師生分享旅行的藝術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zh-TW" sz="2000" b="1" dirty="0" smtClean="0">
                <a:latin typeface="標楷體" pitchFamily="65" charset="-120"/>
                <a:ea typeface="標楷體" pitchFamily="65" charset="-120"/>
              </a:rPr>
              <a:t>教職員電影欣賞及讀書會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708400" y="2133600"/>
            <a:ext cx="4691063" cy="16557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zh-TW" alt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zh-TW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讓師生瞭解如何透過旅行，於欣賞人文景色外，用不同角度解讀旅遊過程的所見所聞，更深入去體悟旅遊帶來內心深層的感動；參與教職員工</a:t>
            </a:r>
            <a:r>
              <a:rPr lang="en-US" altLang="zh-TW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450</a:t>
            </a:r>
            <a:r>
              <a:rPr lang="zh-TW" altLang="zh-TW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人。</a:t>
            </a:r>
            <a:endParaRPr lang="en-US" altLang="zh-TW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buFontTx/>
              <a:buNone/>
              <a:defRPr/>
            </a:pPr>
            <a:endPara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9252" y="1340768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流程圖: 替代處理程序 5"/>
          <p:cNvSpPr/>
          <p:nvPr/>
        </p:nvSpPr>
        <p:spPr>
          <a:xfrm>
            <a:off x="3851920" y="1340768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內容版面配置區 3"/>
          <p:cNvSpPr txBox="1">
            <a:spLocks/>
          </p:cNvSpPr>
          <p:nvPr/>
        </p:nvSpPr>
        <p:spPr>
          <a:xfrm>
            <a:off x="3708399" y="3789040"/>
            <a:ext cx="4691063" cy="17065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None/>
              <a:defRPr/>
            </a:pPr>
            <a:r>
              <a:rPr lang="zh-TW" altLang="en-US" sz="2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zh-TW" sz="2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參</a:t>
            </a:r>
            <a:r>
              <a:rPr lang="zh-TW" altLang="en-US" sz="2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zh-TW" sz="2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人員多感受到戲如人生，發現在我們周遭都有相同的情節，透過影片內容與交流分享，盡情抒發內心感受，每個人都有令人感動的故事，這也是另類的壓力釋放，共</a:t>
            </a:r>
            <a:r>
              <a:rPr lang="en-US" altLang="zh-TW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44</a:t>
            </a:r>
            <a:r>
              <a:rPr lang="zh-TW" altLang="zh-TW" sz="2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人參加</a:t>
            </a:r>
            <a:r>
              <a:rPr lang="zh-TW" altLang="zh-TW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361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7783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331913" y="1700213"/>
            <a:ext cx="25923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學校簡介</a:t>
            </a:r>
          </a:p>
        </p:txBody>
      </p:sp>
      <p:pic>
        <p:nvPicPr>
          <p:cNvPr id="5126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366713" y="946150"/>
            <a:ext cx="13922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975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4181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068638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08400" y="5516563"/>
            <a:ext cx="2159000" cy="4127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閱讀電子書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4101" name="圖片 5" descr="DSCN16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628775"/>
            <a:ext cx="4895850" cy="3671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6" name="圖片 5" descr="DSCN2035.JPG"/>
          <p:cNvPicPr/>
          <p:nvPr/>
        </p:nvPicPr>
        <p:blipFill>
          <a:blip r:embed="rId2" cstate="print"/>
          <a:stretch>
            <a:fillRect/>
          </a:stretch>
        </p:blipFill>
        <p:spPr>
          <a:xfrm rot="21355245">
            <a:off x="611561" y="2132856"/>
            <a:ext cx="4320480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5" name="圖片 6" descr="DSCN2043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793620">
            <a:off x="4602904" y="3266027"/>
            <a:ext cx="3743325" cy="2592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8" name="矩形 7"/>
          <p:cNvSpPr/>
          <p:nvPr/>
        </p:nvSpPr>
        <p:spPr>
          <a:xfrm>
            <a:off x="5033963" y="1844675"/>
            <a:ext cx="3095625" cy="812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en-US" altLang="zh-TW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104</a:t>
            </a:r>
            <a:r>
              <a:rPr kumimoji="0" lang="zh-TW" altLang="zh-TW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學年度高中職</a:t>
            </a:r>
            <a:endParaRPr kumimoji="0" lang="en-US" altLang="zh-TW" sz="2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zh-TW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校園巡迴書展</a:t>
            </a:r>
            <a:endParaRPr kumimoji="0" lang="zh-TW" altLang="en-US" sz="2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43213" y="1412875"/>
            <a:ext cx="3519487" cy="419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zh-TW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藝文講座〜旅行的藝術</a:t>
            </a:r>
            <a:endParaRPr kumimoji="0" lang="zh-TW" altLang="en-US" sz="2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6149" name="圖片 7" descr="DSCN2170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11188" y="2205038"/>
            <a:ext cx="3548062" cy="2660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150" name="圖片 8" descr="DSCN2348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572000" y="2132856"/>
            <a:ext cx="3887787" cy="2736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9" name="流程圖: 替代處理程序 8"/>
          <p:cNvSpPr/>
          <p:nvPr/>
        </p:nvSpPr>
        <p:spPr>
          <a:xfrm>
            <a:off x="1648599" y="5150470"/>
            <a:ext cx="1483241" cy="510778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zh-TW" sz="2400" b="1" spc="50" dirty="0">
                <a:ln w="11430"/>
                <a:solidFill>
                  <a:srgbClr val="CC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參與學生</a:t>
            </a:r>
            <a:endParaRPr lang="zh-TW" altLang="en-US" sz="2400" b="1" spc="50" dirty="0">
              <a:ln w="11430"/>
              <a:solidFill>
                <a:srgbClr val="CC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0" name="流程圖: 替代處理程序 9"/>
          <p:cNvSpPr/>
          <p:nvPr/>
        </p:nvSpPr>
        <p:spPr>
          <a:xfrm>
            <a:off x="4788024" y="5150470"/>
            <a:ext cx="3528392" cy="510778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zh-TW" sz="2400" b="1" spc="50" dirty="0">
                <a:ln w="11430"/>
                <a:solidFill>
                  <a:srgbClr val="CC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校長致感謝狀給主講人</a:t>
            </a:r>
            <a:endParaRPr lang="zh-TW" altLang="en-US" sz="2400" b="1" spc="50" dirty="0">
              <a:ln w="11430"/>
              <a:solidFill>
                <a:srgbClr val="CC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63938" y="1503363"/>
            <a:ext cx="1852612" cy="412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花商電影院</a:t>
            </a:r>
          </a:p>
        </p:txBody>
      </p:sp>
      <p:sp>
        <p:nvSpPr>
          <p:cNvPr id="7" name="五邊形 6"/>
          <p:cNvSpPr/>
          <p:nvPr/>
        </p:nvSpPr>
        <p:spPr>
          <a:xfrm>
            <a:off x="2922244" y="4977274"/>
            <a:ext cx="245472" cy="412421"/>
          </a:xfrm>
          <a:prstGeom prst="homePlate">
            <a:avLst/>
          </a:prstGeom>
          <a:scene3d>
            <a:camera prst="isometricOffAxis1Right"/>
            <a:lightRig rig="threePt" dir="t"/>
          </a:scene3d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kumimoji="0" lang="zh-TW" alt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流程圖: 替代處理程序 7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174" name="圖片 8" descr="DSCN1827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39552" y="2276896"/>
            <a:ext cx="3744912" cy="2808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5" name="圖片 9" descr="DSCN185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60032" y="2132434"/>
            <a:ext cx="3529013" cy="2952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流程圖: 替代處理程序 9"/>
          <p:cNvSpPr/>
          <p:nvPr/>
        </p:nvSpPr>
        <p:spPr>
          <a:xfrm>
            <a:off x="1720607" y="5294486"/>
            <a:ext cx="1483241" cy="510778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solidFill>
                  <a:srgbClr val="CC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講師帶領</a:t>
            </a:r>
            <a:endParaRPr lang="en-US" altLang="zh-TW" sz="2400" b="1" spc="50" dirty="0">
              <a:ln w="11430"/>
              <a:solidFill>
                <a:srgbClr val="CC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1" name="流程圖: 替代處理程序 10"/>
          <p:cNvSpPr/>
          <p:nvPr/>
        </p:nvSpPr>
        <p:spPr>
          <a:xfrm>
            <a:off x="5292080" y="5294486"/>
            <a:ext cx="2724269" cy="510778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zh-TW" sz="2400" b="1" spc="50" dirty="0">
                <a:ln w="11430"/>
                <a:solidFill>
                  <a:srgbClr val="CC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學員觀後經驗分享</a:t>
            </a:r>
            <a:endParaRPr lang="zh-TW" altLang="en-US" sz="2400" b="1" spc="50" dirty="0">
              <a:ln w="11430"/>
              <a:solidFill>
                <a:srgbClr val="CC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63938" y="1628775"/>
            <a:ext cx="1871662" cy="4127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花商讀書會</a:t>
            </a:r>
          </a:p>
        </p:txBody>
      </p:sp>
      <p:sp>
        <p:nvSpPr>
          <p:cNvPr id="7" name="五邊形 6"/>
          <p:cNvSpPr/>
          <p:nvPr/>
        </p:nvSpPr>
        <p:spPr>
          <a:xfrm>
            <a:off x="2922244" y="4977274"/>
            <a:ext cx="245472" cy="412421"/>
          </a:xfrm>
          <a:prstGeom prst="homePlate">
            <a:avLst/>
          </a:prstGeom>
          <a:scene3d>
            <a:camera prst="isometricOffAxis1Right"/>
            <a:lightRig rig="threePt" dir="t"/>
          </a:scene3d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kumimoji="0" lang="zh-TW" alt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流程圖: 替代處理程序 7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8198" name="圖片 10" descr="DSCN2388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55972" y="2276872"/>
            <a:ext cx="3455988" cy="2735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199" name="圖片 11" descr="DSCN2379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787974" y="2420789"/>
            <a:ext cx="3600450" cy="25923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流程圖: 替代處理程序 9"/>
          <p:cNvSpPr/>
          <p:nvPr/>
        </p:nvSpPr>
        <p:spPr>
          <a:xfrm>
            <a:off x="1691680" y="5301208"/>
            <a:ext cx="1483241" cy="510778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solidFill>
                  <a:srgbClr val="CC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講師簡報</a:t>
            </a:r>
            <a:endParaRPr lang="en-US" altLang="zh-TW" sz="2400" b="1" spc="50" dirty="0">
              <a:ln w="11430"/>
              <a:solidFill>
                <a:srgbClr val="CC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1" name="流程圖: 替代處理程序 10"/>
          <p:cNvSpPr/>
          <p:nvPr/>
        </p:nvSpPr>
        <p:spPr>
          <a:xfrm>
            <a:off x="5897071" y="5294486"/>
            <a:ext cx="1483241" cy="510778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solidFill>
                  <a:srgbClr val="CC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學員分享</a:t>
            </a:r>
            <a:endParaRPr lang="en-US" altLang="zh-TW" sz="2400" b="1" spc="50" dirty="0">
              <a:ln w="11430"/>
              <a:solidFill>
                <a:srgbClr val="CC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五邊形 6"/>
          <p:cNvSpPr/>
          <p:nvPr/>
        </p:nvSpPr>
        <p:spPr>
          <a:xfrm>
            <a:off x="2922244" y="4977274"/>
            <a:ext cx="245472" cy="412421"/>
          </a:xfrm>
          <a:prstGeom prst="homePlate">
            <a:avLst/>
          </a:prstGeom>
          <a:scene3d>
            <a:camera prst="isometricOffAxis1Right"/>
            <a:lightRig rig="threePt" dir="t"/>
          </a:scene3d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kumimoji="0" lang="zh-TW" alt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xmlns="" val="2143809168"/>
              </p:ext>
            </p:extLst>
          </p:nvPr>
        </p:nvGraphicFramePr>
        <p:xfrm>
          <a:off x="1043608" y="1196752"/>
          <a:ext cx="6984776" cy="45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3368291"/>
              </p:ext>
            </p:extLst>
          </p:nvPr>
        </p:nvGraphicFramePr>
        <p:xfrm>
          <a:off x="1043609" y="2080101"/>
          <a:ext cx="7128791" cy="388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9162"/>
                <a:gridCol w="1534011"/>
                <a:gridCol w="2045348"/>
                <a:gridCol w="1670270"/>
              </a:tblGrid>
              <a:tr h="432000"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項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     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目</a:t>
                      </a: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競賽佳績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參 賽 學 生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指導教師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撒奇萊雅語朗讀</a:t>
                      </a: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英三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乙</a:t>
                      </a:r>
                      <a:r>
                        <a:rPr lang="en-US" alt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何雅筠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胡美芳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A76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太魯閣族語朗讀</a:t>
                      </a: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會二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乙</a:t>
                      </a:r>
                      <a:r>
                        <a:rPr lang="en-US" alt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賴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玄曦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楊文正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閩南語字音字形</a:t>
                      </a: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英一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甲</a:t>
                      </a:r>
                      <a:r>
                        <a:rPr lang="en-US" alt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蕭秉昇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賴珮瑄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solidFill>
                      <a:srgbClr val="DFEA76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國語演說</a:t>
                      </a: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會三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乙</a:t>
                      </a:r>
                      <a:r>
                        <a:rPr lang="en-US" alt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李柏川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呂善成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客家語朗讀</a:t>
                      </a: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商三</a:t>
                      </a:r>
                      <a:r>
                        <a:rPr lang="zh-TW" sz="1800" b="1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乙</a:t>
                      </a:r>
                      <a:r>
                        <a:rPr lang="en-US" altLang="zh-TW" sz="1800" b="1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1800" b="1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林彥池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鄭純惠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solidFill>
                      <a:srgbClr val="DFEA76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客家語演說</a:t>
                      </a: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資三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甲</a:t>
                      </a:r>
                      <a:r>
                        <a:rPr lang="en-US" alt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林鴻文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林怡菁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閩南語演說</a:t>
                      </a: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商二</a:t>
                      </a:r>
                      <a:r>
                        <a:rPr lang="zh-TW" sz="1800" b="1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乙</a:t>
                      </a:r>
                      <a:r>
                        <a:rPr lang="en-US" altLang="zh-TW" sz="1800" b="1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1800" b="1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潘</a:t>
                      </a:r>
                      <a:r>
                        <a:rPr lang="zh-TW" sz="1800" b="1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姝妤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徐堃明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solidFill>
                      <a:srgbClr val="DFEA76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寫</a:t>
                      </a:r>
                      <a:r>
                        <a:rPr lang="en-US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字</a:t>
                      </a: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商二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乙</a:t>
                      </a:r>
                      <a:r>
                        <a:rPr lang="en-US" alt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雨潔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林明華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584580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104-1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</a:rPr>
              <a:t>適性多元璀璨星懸計畫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五邊形 6"/>
          <p:cNvSpPr/>
          <p:nvPr/>
        </p:nvSpPr>
        <p:spPr>
          <a:xfrm>
            <a:off x="2922244" y="4977274"/>
            <a:ext cx="245472" cy="412421"/>
          </a:xfrm>
          <a:prstGeom prst="homePlate">
            <a:avLst/>
          </a:prstGeom>
          <a:scene3d>
            <a:camera prst="isometricOffAxis1Right"/>
            <a:lightRig rig="threePt" dir="t"/>
          </a:scene3d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kumimoji="0" lang="zh-TW" alt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xmlns="" val="1621787391"/>
              </p:ext>
            </p:extLst>
          </p:nvPr>
        </p:nvGraphicFramePr>
        <p:xfrm>
          <a:off x="179512" y="-891480"/>
          <a:ext cx="7344816" cy="45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圖片 12" descr="C:\Users\user\Desktop\# 104 學年度花蓮縣語文競賽\比賽照片\2756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0483">
            <a:off x="4186982" y="1370741"/>
            <a:ext cx="3682365" cy="228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 descr="C:\Users\user\Desktop\# 104 學年度花蓮縣語文競賽\比賽照片\2765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34984">
            <a:off x="4754774" y="3834275"/>
            <a:ext cx="3682365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圖片 16" descr="C:\Users\user\Desktop\# 104 學年度花蓮縣語文競賽\比賽照片\20151204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672408" cy="46136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8358352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104-2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國際接軌綻放視野計畫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4038" y="2060575"/>
            <a:ext cx="2794000" cy="10810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廣納異國文化，辦理國際化元素服裝秀。</a:t>
            </a:r>
            <a:endParaRPr lang="en-US" altLang="zh-TW" sz="2000" b="1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784503" y="1268760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79838" y="1963738"/>
            <a:ext cx="4932362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國際化元素服裝秀結合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戰爭與和平、環保與暖化、經濟貿易及人道關懷等四主題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，由學生親自設計服裝，並透過多元表演呈現出學生對國際議題的關注。同時與慈濟中學、大漢技術學院、吾珠格兒工坊合作，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跨資源整合辦理，參與師生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1093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國際階梯彩繪由美術教師帶領學生進行創作，以國花及國際服飾作為設計理念。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lvl="1" indent="-450850">
              <a:lnSpc>
                <a:spcPct val="120000"/>
              </a:lnSpc>
              <a:defRPr/>
            </a:pP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各班完成七大洲海報，並張貼於校園穿堂。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3851920" y="1268760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54038" y="4581525"/>
            <a:ext cx="2794000" cy="1223963"/>
          </a:xfrm>
          <a:prstGeom prst="rect">
            <a:avLst/>
          </a:prstGeom>
          <a:noFill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彩繪校園各樓層國際階梯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b="1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七大洲海報布置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000" b="1" kern="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國際接軌綻放視野計畫</a:t>
            </a:r>
          </a:p>
        </p:txBody>
      </p:sp>
      <p:pic>
        <p:nvPicPr>
          <p:cNvPr id="3" name="圖片 10" descr="IMG_50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755576" y="1599431"/>
            <a:ext cx="3377461" cy="2246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11" descr="DSC_00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 rot="450093">
            <a:off x="5076056" y="1348446"/>
            <a:ext cx="3292671" cy="23105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4284663" y="1379538"/>
            <a:ext cx="539750" cy="32940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辦理國際化元素服裝秀</a:t>
            </a:r>
          </a:p>
        </p:txBody>
      </p:sp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8" name="圖片 7" descr="DSC_07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54080">
            <a:off x="697242" y="4050070"/>
            <a:ext cx="1572145" cy="2363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 descr="DSC_0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3787204"/>
            <a:ext cx="1871663" cy="2816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DSC_09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2028" y="3573016"/>
            <a:ext cx="1897062" cy="2852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圖片 10" descr="DSC_08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264" y="3823716"/>
            <a:ext cx="1871662" cy="2816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國際接軌綻放視野計畫</a:t>
            </a:r>
          </a:p>
        </p:txBody>
      </p:sp>
      <p:pic>
        <p:nvPicPr>
          <p:cNvPr id="3" name="圖片 10" descr="IMG_50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 rot="21321326">
            <a:off x="981526" y="1912729"/>
            <a:ext cx="2980113" cy="19825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1" name="圖片 10" descr="DSC_044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587663" y="1268760"/>
            <a:ext cx="3490514" cy="3635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DSC_048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8773">
            <a:off x="1165983" y="3956542"/>
            <a:ext cx="3205388" cy="2131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4787900" y="4992688"/>
            <a:ext cx="3600450" cy="812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辦理國際化元素服裝秀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en-US" altLang="zh-TW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--</a:t>
            </a: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戰爭與和平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6372200" y="836613"/>
            <a:ext cx="2262187" cy="2582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5953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學校簡史</a:t>
            </a:r>
          </a:p>
        </p:txBody>
      </p:sp>
      <p:sp>
        <p:nvSpPr>
          <p:cNvPr id="6" name="燕尾形向右箭號 5"/>
          <p:cNvSpPr/>
          <p:nvPr/>
        </p:nvSpPr>
        <p:spPr>
          <a:xfrm>
            <a:off x="74018" y="4077072"/>
            <a:ext cx="8890470" cy="1224136"/>
          </a:xfrm>
          <a:prstGeom prst="notchedRightArrow">
            <a:avLst>
              <a:gd name="adj1" fmla="val 40806"/>
              <a:gd name="adj2" fmla="val 75282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橢圓 8"/>
          <p:cNvSpPr/>
          <p:nvPr/>
        </p:nvSpPr>
        <p:spPr>
          <a:xfrm>
            <a:off x="1130890" y="4488572"/>
            <a:ext cx="452596" cy="45259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橢圓 9"/>
          <p:cNvSpPr/>
          <p:nvPr/>
        </p:nvSpPr>
        <p:spPr>
          <a:xfrm>
            <a:off x="2851445" y="4488572"/>
            <a:ext cx="452596" cy="45259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1170380"/>
              <a:satOff val="-1460"/>
              <a:lumOff val="343"/>
              <a:alphaOff val="0"/>
            </a:schemeClr>
          </a:fillRef>
          <a:effectRef idx="2">
            <a:schemeClr val="accent2">
              <a:hueOff val="1170380"/>
              <a:satOff val="-1460"/>
              <a:lumOff val="343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橢圓 10"/>
          <p:cNvSpPr/>
          <p:nvPr/>
        </p:nvSpPr>
        <p:spPr>
          <a:xfrm>
            <a:off x="4464339" y="4488572"/>
            <a:ext cx="452596" cy="45259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2340759"/>
              <a:satOff val="-2919"/>
              <a:lumOff val="686"/>
              <a:alphaOff val="0"/>
            </a:schemeClr>
          </a:fillRef>
          <a:effectRef idx="2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橢圓 11"/>
          <p:cNvSpPr/>
          <p:nvPr/>
        </p:nvSpPr>
        <p:spPr>
          <a:xfrm>
            <a:off x="6066257" y="4509120"/>
            <a:ext cx="452596" cy="45259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3511139"/>
              <a:satOff val="-4379"/>
              <a:lumOff val="1030"/>
              <a:alphaOff val="0"/>
            </a:schemeClr>
          </a:fillRef>
          <a:effectRef idx="2">
            <a:schemeClr val="accent2">
              <a:hueOff val="3511139"/>
              <a:satOff val="-4379"/>
              <a:lumOff val="103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橢圓 12"/>
          <p:cNvSpPr/>
          <p:nvPr/>
        </p:nvSpPr>
        <p:spPr>
          <a:xfrm>
            <a:off x="7560514" y="4488572"/>
            <a:ext cx="452596" cy="45259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166" name="群組 13"/>
          <p:cNvGrpSpPr>
            <a:grpSpLocks/>
          </p:cNvGrpSpPr>
          <p:nvPr/>
        </p:nvGrpSpPr>
        <p:grpSpPr bwMode="auto">
          <a:xfrm>
            <a:off x="-36513" y="3324225"/>
            <a:ext cx="3003551" cy="1116013"/>
            <a:chOff x="-88265" y="0"/>
            <a:chExt cx="2473615" cy="2792871"/>
          </a:xfrm>
        </p:grpSpPr>
        <p:sp>
          <p:nvSpPr>
            <p:cNvPr id="15" name="矩形 14"/>
            <p:cNvSpPr/>
            <p:nvPr/>
          </p:nvSpPr>
          <p:spPr>
            <a:xfrm>
              <a:off x="3254" y="0"/>
              <a:ext cx="1422459" cy="181159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矩形 15"/>
            <p:cNvSpPr/>
            <p:nvPr/>
          </p:nvSpPr>
          <p:spPr>
            <a:xfrm>
              <a:off x="-88265" y="981280"/>
              <a:ext cx="2473615" cy="18115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 anchor="b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民</a:t>
              </a:r>
              <a:r>
                <a:rPr lang="en-US" altLang="zh-TW" sz="1800" b="1" dirty="0"/>
                <a:t>42</a:t>
              </a:r>
              <a:r>
                <a:rPr lang="zh-TW" sz="1800" b="1" dirty="0"/>
                <a:t>年成立</a:t>
              </a:r>
              <a:endParaRPr lang="en-US" altLang="zh-TW" sz="1800" b="1" dirty="0"/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花蓮中級商業職業補習學校</a:t>
              </a:r>
              <a:endParaRPr lang="zh-TW" sz="1800" dirty="0"/>
            </a:p>
          </p:txBody>
        </p:sp>
      </p:grpSp>
      <p:grpSp>
        <p:nvGrpSpPr>
          <p:cNvPr id="6167" name="群組 16"/>
          <p:cNvGrpSpPr>
            <a:grpSpLocks/>
          </p:cNvGrpSpPr>
          <p:nvPr/>
        </p:nvGrpSpPr>
        <p:grpSpPr bwMode="auto">
          <a:xfrm>
            <a:off x="1452563" y="4929188"/>
            <a:ext cx="3151187" cy="965200"/>
            <a:chOff x="1497511" y="2169033"/>
            <a:chExt cx="1423101" cy="2356929"/>
          </a:xfrm>
        </p:grpSpPr>
        <p:sp>
          <p:nvSpPr>
            <p:cNvPr id="18" name="矩形 17"/>
            <p:cNvSpPr/>
            <p:nvPr/>
          </p:nvSpPr>
          <p:spPr>
            <a:xfrm>
              <a:off x="1497511" y="2715622"/>
              <a:ext cx="1423101" cy="18103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矩形 18"/>
            <p:cNvSpPr/>
            <p:nvPr/>
          </p:nvSpPr>
          <p:spPr>
            <a:xfrm>
              <a:off x="1497511" y="2169033"/>
              <a:ext cx="1423101" cy="18103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民</a:t>
              </a:r>
              <a:r>
                <a:rPr lang="en-US" altLang="zh-TW" sz="1800" b="1" dirty="0"/>
                <a:t>44</a:t>
              </a:r>
              <a:r>
                <a:rPr lang="zh-TW" sz="1800" b="1" dirty="0"/>
                <a:t>年改制</a:t>
              </a:r>
              <a:endParaRPr lang="en-US" altLang="zh-TW" sz="1800" b="1" dirty="0"/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花蓮縣立初級商業職業學校</a:t>
              </a:r>
              <a:endParaRPr lang="zh-TW" sz="1800" dirty="0"/>
            </a:p>
          </p:txBody>
        </p:sp>
      </p:grpSp>
      <p:grpSp>
        <p:nvGrpSpPr>
          <p:cNvPr id="6168" name="群組 19"/>
          <p:cNvGrpSpPr>
            <a:grpSpLocks/>
          </p:cNvGrpSpPr>
          <p:nvPr/>
        </p:nvGrpSpPr>
        <p:grpSpPr bwMode="auto">
          <a:xfrm>
            <a:off x="2916238" y="3500438"/>
            <a:ext cx="3273425" cy="869950"/>
            <a:chOff x="2785194" y="0"/>
            <a:chExt cx="1693093" cy="1811571"/>
          </a:xfrm>
        </p:grpSpPr>
        <p:sp>
          <p:nvSpPr>
            <p:cNvPr id="21" name="矩形 20"/>
            <p:cNvSpPr/>
            <p:nvPr/>
          </p:nvSpPr>
          <p:spPr>
            <a:xfrm>
              <a:off x="2991288" y="0"/>
              <a:ext cx="1422954" cy="18115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矩形 21"/>
            <p:cNvSpPr/>
            <p:nvPr/>
          </p:nvSpPr>
          <p:spPr>
            <a:xfrm>
              <a:off x="2785194" y="0"/>
              <a:ext cx="1693093" cy="1811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 anchor="b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民</a:t>
              </a:r>
              <a:r>
                <a:rPr lang="en-US" altLang="zh-TW" sz="1800" b="1" dirty="0"/>
                <a:t>47</a:t>
              </a:r>
              <a:r>
                <a:rPr lang="zh-TW" sz="1800" b="1" dirty="0"/>
                <a:t>年改制</a:t>
              </a:r>
              <a:endParaRPr lang="en-US" altLang="zh-TW" sz="1800" b="1" dirty="0"/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花蓮縣立商業職業學校</a:t>
              </a:r>
              <a:endParaRPr lang="zh-TW" sz="1800" dirty="0"/>
            </a:p>
          </p:txBody>
        </p:sp>
      </p:grpSp>
      <p:grpSp>
        <p:nvGrpSpPr>
          <p:cNvPr id="6169" name="群組 22"/>
          <p:cNvGrpSpPr>
            <a:grpSpLocks/>
          </p:cNvGrpSpPr>
          <p:nvPr/>
        </p:nvGrpSpPr>
        <p:grpSpPr bwMode="auto">
          <a:xfrm>
            <a:off x="4356100" y="4910138"/>
            <a:ext cx="3984625" cy="911225"/>
            <a:chOff x="4464758" y="2093971"/>
            <a:chExt cx="1444369" cy="2431991"/>
          </a:xfrm>
        </p:grpSpPr>
        <p:sp>
          <p:nvSpPr>
            <p:cNvPr id="24" name="矩形 23"/>
            <p:cNvSpPr/>
            <p:nvPr/>
          </p:nvSpPr>
          <p:spPr>
            <a:xfrm>
              <a:off x="4486050" y="2716797"/>
              <a:ext cx="1423077" cy="18091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矩形 24"/>
            <p:cNvSpPr/>
            <p:nvPr/>
          </p:nvSpPr>
          <p:spPr>
            <a:xfrm>
              <a:off x="4464758" y="2093971"/>
              <a:ext cx="1423078" cy="906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民</a:t>
              </a:r>
              <a:r>
                <a:rPr lang="en-US" altLang="zh-TW" sz="1800" b="1" dirty="0"/>
                <a:t>57</a:t>
              </a:r>
              <a:r>
                <a:rPr lang="zh-TW" sz="1800" b="1" dirty="0"/>
                <a:t>年改制</a:t>
              </a:r>
              <a:endParaRPr lang="en-US" altLang="zh-TW" sz="1800" b="1" dirty="0"/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台灣省立花蓮高級商業職業學校</a:t>
              </a:r>
              <a:endParaRPr lang="zh-TW" sz="1800" dirty="0"/>
            </a:p>
          </p:txBody>
        </p:sp>
      </p:grpSp>
      <p:grpSp>
        <p:nvGrpSpPr>
          <p:cNvPr id="6170" name="群組 25"/>
          <p:cNvGrpSpPr>
            <a:grpSpLocks/>
          </p:cNvGrpSpPr>
          <p:nvPr/>
        </p:nvGrpSpPr>
        <p:grpSpPr bwMode="auto">
          <a:xfrm>
            <a:off x="6065838" y="3278188"/>
            <a:ext cx="3078162" cy="995362"/>
            <a:chOff x="5971587" y="0"/>
            <a:chExt cx="1431797" cy="4390713"/>
          </a:xfrm>
        </p:grpSpPr>
        <p:sp>
          <p:nvSpPr>
            <p:cNvPr id="27" name="矩形 26"/>
            <p:cNvSpPr/>
            <p:nvPr/>
          </p:nvSpPr>
          <p:spPr>
            <a:xfrm>
              <a:off x="5980448" y="0"/>
              <a:ext cx="1422936" cy="181370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矩形 27"/>
            <p:cNvSpPr/>
            <p:nvPr/>
          </p:nvSpPr>
          <p:spPr>
            <a:xfrm>
              <a:off x="5971587" y="3522374"/>
              <a:ext cx="1422936" cy="8683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 anchor="b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民</a:t>
              </a:r>
              <a:r>
                <a:rPr lang="en-US" altLang="zh-TW" sz="1800" b="1" dirty="0"/>
                <a:t>89</a:t>
              </a:r>
              <a:r>
                <a:rPr lang="zh-TW" sz="1800" b="1" dirty="0"/>
                <a:t>年改制</a:t>
              </a:r>
              <a:endParaRPr lang="en-US" altLang="zh-TW" sz="1800" b="1" dirty="0"/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國立花蓮高級商業職業學校</a:t>
              </a:r>
              <a:endParaRPr lang="zh-TW" sz="1800" dirty="0"/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063" y="1206053"/>
            <a:ext cx="2530475" cy="2366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382713"/>
            <a:ext cx="3096000" cy="20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國際接軌綻放視野計畫</a:t>
            </a:r>
          </a:p>
        </p:txBody>
      </p:sp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3" name="圖片 10" descr="IMG_50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995936" y="1150115"/>
            <a:ext cx="3576136" cy="23791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圖片 10" descr="DSC_044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802" y="1916832"/>
            <a:ext cx="3901163" cy="3123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圖片 11" descr="DSC_04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529217"/>
            <a:ext cx="4007101" cy="26642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矩形 4"/>
          <p:cNvSpPr/>
          <p:nvPr/>
        </p:nvSpPr>
        <p:spPr>
          <a:xfrm>
            <a:off x="971550" y="5387975"/>
            <a:ext cx="3600450" cy="812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辦理國際化元素服裝秀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en-US" altLang="zh-TW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--</a:t>
            </a: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環保與暖化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國際接軌綻放視野計畫</a:t>
            </a:r>
          </a:p>
        </p:txBody>
      </p:sp>
      <p:pic>
        <p:nvPicPr>
          <p:cNvPr id="3" name="圖片 10" descr="IMG_50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000545" y="1344159"/>
            <a:ext cx="3576136" cy="237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1" name="圖片 10" descr="DSC_044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83768" y="3388075"/>
            <a:ext cx="3695838" cy="2902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1409700" y="1943100"/>
            <a:ext cx="3590925" cy="812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辦理國際化元素服裝秀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en-US" altLang="zh-TW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--</a:t>
            </a: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經濟貿易</a:t>
            </a:r>
          </a:p>
        </p:txBody>
      </p:sp>
      <p:pic>
        <p:nvPicPr>
          <p:cNvPr id="8" name="圖片 7" descr="DSC_07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4122" y="3429000"/>
            <a:ext cx="1944776" cy="29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圖片 8" descr="DSC_07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891" y="2920251"/>
            <a:ext cx="1854778" cy="1606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 descr="DSC_06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695" y="4725144"/>
            <a:ext cx="1928969" cy="1331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國際接軌綻放視野計畫</a:t>
            </a:r>
          </a:p>
        </p:txBody>
      </p:sp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1" name="圖片 10" descr="DSC_0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95752">
            <a:off x="560388" y="1790911"/>
            <a:ext cx="4104456" cy="324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DSC_04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32040" y="3745640"/>
            <a:ext cx="3606062" cy="23978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847725" y="5159375"/>
            <a:ext cx="3529013" cy="812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辦理國際化元素服裝秀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en-US" altLang="zh-TW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--</a:t>
            </a: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人道醫療關懷</a:t>
            </a:r>
          </a:p>
        </p:txBody>
      </p:sp>
      <p:pic>
        <p:nvPicPr>
          <p:cNvPr id="44039" name="圖片 7" descr="DSC_088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1706562" cy="2565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圖片 8" descr="DSC_089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2" y="1380133"/>
            <a:ext cx="2382837" cy="21605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國際接軌綻放視野計畫</a:t>
            </a:r>
          </a:p>
        </p:txBody>
      </p:sp>
      <p:sp>
        <p:nvSpPr>
          <p:cNvPr id="5" name="矩形 4"/>
          <p:cNvSpPr/>
          <p:nvPr/>
        </p:nvSpPr>
        <p:spPr>
          <a:xfrm>
            <a:off x="4760913" y="1844675"/>
            <a:ext cx="1577975" cy="811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國際階梯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彩繪樣版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04116" y="1412776"/>
            <a:ext cx="1895876" cy="26809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7" name="五邊形 6"/>
          <p:cNvSpPr/>
          <p:nvPr/>
        </p:nvSpPr>
        <p:spPr>
          <a:xfrm>
            <a:off x="2922244" y="4977274"/>
            <a:ext cx="245472" cy="412421"/>
          </a:xfrm>
          <a:prstGeom prst="homePlate">
            <a:avLst/>
          </a:prstGeom>
          <a:scene3d>
            <a:camera prst="isometricOffAxis1Right"/>
            <a:lightRig rig="threePt" dir="t"/>
          </a:scene3d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kumimoji="0" lang="zh-TW" alt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流程圖: 替代處理程序 7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88224" y="2249847"/>
            <a:ext cx="1895876" cy="26809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2" name="圖片 11" descr="掃描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250805"/>
            <a:ext cx="1944216" cy="2749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divot"/>
            <a:extrusionClr>
              <a:srgbClr val="000000"/>
            </a:extrusion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92348" y="3429000"/>
            <a:ext cx="1895876" cy="26809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divot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國際接軌綻放視野計畫</a:t>
            </a:r>
          </a:p>
        </p:txBody>
      </p:sp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1" name="圖片 10" descr="DSC_04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11561" y="2750511"/>
            <a:ext cx="4104456" cy="2961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973138" y="2133600"/>
            <a:ext cx="3238500" cy="411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辦理七大洲海報比賽</a:t>
            </a:r>
          </a:p>
        </p:txBody>
      </p:sp>
      <p:pic>
        <p:nvPicPr>
          <p:cNvPr id="8" name="圖片 7" descr="DSC_08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63275">
            <a:off x="4465632" y="1273942"/>
            <a:ext cx="3384376" cy="22582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 descr="DSC_0894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 rot="21382463">
            <a:off x="4938197" y="3749172"/>
            <a:ext cx="3369090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DSC_0882.JPG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940475">
            <a:off x="3260447" y="4093895"/>
            <a:ext cx="2609781" cy="17398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104-2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國際接軌綻放視野計畫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2600" y="2192338"/>
            <a:ext cx="2936875" cy="28924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推動國際交流活動，擴大校園師生國際格局，以認識他國之經濟、政治、文化歷史來開拓國際視野，善盡世界公民責任。</a:t>
            </a:r>
            <a:endParaRPr lang="en-US" altLang="zh-TW" sz="2000" b="1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9252" y="1406054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84663" y="2300288"/>
            <a:ext cx="41036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國際交流活動，體驗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日本文化，參與師生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25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lvl="1" indent="-450850">
              <a:lnSpc>
                <a:spcPct val="120000"/>
              </a:lnSpc>
              <a:defRPr/>
            </a:pP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4283969" y="1412776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9" name="圖片 8" descr="DSC_0894.JP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562608">
            <a:off x="6065268" y="3616042"/>
            <a:ext cx="2452047" cy="190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國際接軌綻放視野計畫</a:t>
            </a:r>
          </a:p>
        </p:txBody>
      </p:sp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2" name="圖片 11" descr="DSC_04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16849">
            <a:off x="4501229" y="3411163"/>
            <a:ext cx="3798501" cy="253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圖片 10" descr="DSC_04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469" y="1976478"/>
            <a:ext cx="4104456" cy="319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720725" y="5300663"/>
            <a:ext cx="3598863" cy="812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辦理國際教育旅行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</a:t>
            </a:r>
            <a:r>
              <a:rPr kumimoji="0" lang="en-US" altLang="zh-TW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日本文化體驗</a:t>
            </a:r>
          </a:p>
        </p:txBody>
      </p:sp>
      <p:pic>
        <p:nvPicPr>
          <p:cNvPr id="26631" name="圖片 7" descr="DSC_0882.JPG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292080" y="1196752"/>
            <a:ext cx="2496313" cy="1819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國際接軌綻放視野計畫</a:t>
            </a:r>
          </a:p>
        </p:txBody>
      </p:sp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1" name="圖片 10" descr="DSC_04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310644" y="1631366"/>
            <a:ext cx="3901163" cy="3130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圖片 11" descr="DSC_04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331925">
            <a:off x="691298" y="3717585"/>
            <a:ext cx="3798501" cy="23256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4787900" y="5013325"/>
            <a:ext cx="3541713" cy="812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辦理國際教育旅行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</a:t>
            </a:r>
            <a:r>
              <a:rPr kumimoji="0" lang="en-US" altLang="zh-TW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日本文化體驗</a:t>
            </a:r>
          </a:p>
        </p:txBody>
      </p:sp>
      <p:pic>
        <p:nvPicPr>
          <p:cNvPr id="27656" name="圖片 8" descr="DSC_0894.JPG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53181" y="1910411"/>
            <a:ext cx="2238826" cy="16627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104-3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專業增能教學有成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4038" y="2205038"/>
            <a:ext cx="2722562" cy="1381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en-US" sz="2000" b="1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教師專業發展評鑑，強化教師教學品質，提升學生學習成效</a:t>
            </a: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b="1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9250" y="1340768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24300" y="2060575"/>
            <a:ext cx="45354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全校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86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名教師中，有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68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獲初階評鑑人員認證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、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人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獲進階評鑑人員認證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103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學年度提出教專多年期計畫，參加教師達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76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占全校教師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88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％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；本學年已推薦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位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教師參加初階評鑑認證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、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位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教師進階評鑑研習、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1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位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輔導教師研習。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indent="-450850">
              <a:lnSpc>
                <a:spcPct val="120000"/>
              </a:lnSpc>
              <a:defRPr/>
            </a:pPr>
            <a:r>
              <a:rPr kumimoji="0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實驗</a:t>
            </a:r>
            <a:r>
              <a:rPr kumimoji="0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教學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合作備課及入班觀察，並鼓勵教師依學生需要自編教材。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4067944" y="1340768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8" name="圖片 7"/>
          <p:cNvPicPr preferRelativeResize="0"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20986081">
            <a:off x="901023" y="3747223"/>
            <a:ext cx="2371458" cy="2660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104-3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專業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增能教學有成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56263" y="4292600"/>
            <a:ext cx="2520950" cy="812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入班觀察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en-US" altLang="zh-TW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—</a:t>
            </a: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初階評鑑教師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629331">
            <a:off x="814910" y="2988956"/>
            <a:ext cx="4066170" cy="2607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427984" y="1484784"/>
            <a:ext cx="3399697" cy="2042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學校概況</a:t>
            </a:r>
          </a:p>
        </p:txBody>
      </p:sp>
      <p:pic>
        <p:nvPicPr>
          <p:cNvPr id="7172" name="Picture 2" descr="花商平面圖981228全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196975"/>
            <a:ext cx="4352925" cy="29670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8" descr="dcp_05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52936"/>
            <a:ext cx="3203575" cy="1982788"/>
          </a:xfrm>
          <a:prstGeom prst="roundRect">
            <a:avLst/>
          </a:prstGeom>
          <a:noFill/>
          <a:ln w="1016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360363" y="1557338"/>
            <a:ext cx="3851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2400" b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花蓮高商位於花蓮市中心，校地面積共</a:t>
            </a:r>
            <a:r>
              <a:rPr lang="en-US" altLang="zh-TW" sz="2400" b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44,809</a:t>
            </a:r>
            <a:r>
              <a:rPr lang="zh-TW" altLang="en-US" sz="2400" b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平方公尺，是一所小而美的精緻高職。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07950" y="5135563"/>
            <a:ext cx="1800225" cy="1389062"/>
            <a:chOff x="113" y="2931"/>
            <a:chExt cx="1134" cy="875"/>
          </a:xfrm>
        </p:grpSpPr>
        <p:sp>
          <p:nvSpPr>
            <p:cNvPr id="7188" name="Rectangle 28"/>
            <p:cNvSpPr>
              <a:spLocks noChangeArrowheads="1"/>
            </p:cNvSpPr>
            <p:nvPr/>
          </p:nvSpPr>
          <p:spPr bwMode="auto">
            <a:xfrm>
              <a:off x="113" y="2931"/>
              <a:ext cx="1134" cy="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–"/>
              </a:pPr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7189" name="Picture 20" descr="CIMG017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976"/>
              <a:ext cx="104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979613" y="5135563"/>
            <a:ext cx="1800225" cy="1389062"/>
            <a:chOff x="2403" y="3281"/>
            <a:chExt cx="1134" cy="875"/>
          </a:xfrm>
        </p:grpSpPr>
        <p:sp>
          <p:nvSpPr>
            <p:cNvPr id="7186" name="Rectangle 35"/>
            <p:cNvSpPr>
              <a:spLocks noChangeArrowheads="1"/>
            </p:cNvSpPr>
            <p:nvPr/>
          </p:nvSpPr>
          <p:spPr bwMode="auto">
            <a:xfrm>
              <a:off x="2403" y="3281"/>
              <a:ext cx="1134" cy="8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–"/>
              </a:pPr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5139" name="Picture 23" descr="CIMG018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45" y="3348"/>
              <a:ext cx="1046" cy="762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7451725" y="4560888"/>
            <a:ext cx="1546225" cy="1963737"/>
            <a:chOff x="3312" y="709"/>
            <a:chExt cx="974" cy="1237"/>
          </a:xfrm>
        </p:grpSpPr>
        <p:sp>
          <p:nvSpPr>
            <p:cNvPr id="7184" name="Rectangle 34"/>
            <p:cNvSpPr>
              <a:spLocks noChangeArrowheads="1"/>
            </p:cNvSpPr>
            <p:nvPr/>
          </p:nvSpPr>
          <p:spPr bwMode="auto">
            <a:xfrm>
              <a:off x="3312" y="709"/>
              <a:ext cx="974" cy="1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–"/>
              </a:pPr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7185" name="Picture 21" descr="CIMG017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" y="785"/>
              <a:ext cx="830" cy="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5651500" y="5135563"/>
            <a:ext cx="1800225" cy="1389062"/>
            <a:chOff x="3537" y="3068"/>
            <a:chExt cx="1134" cy="875"/>
          </a:xfrm>
        </p:grpSpPr>
        <p:sp>
          <p:nvSpPr>
            <p:cNvPr id="7182" name="Rectangle 33"/>
            <p:cNvSpPr>
              <a:spLocks noChangeArrowheads="1"/>
            </p:cNvSpPr>
            <p:nvPr/>
          </p:nvSpPr>
          <p:spPr bwMode="auto">
            <a:xfrm>
              <a:off x="3537" y="3068"/>
              <a:ext cx="1134" cy="8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–"/>
              </a:pPr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5135" name="Picture 42" descr="CIMG017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95" y="3134"/>
              <a:ext cx="1019" cy="764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3851275" y="5135563"/>
            <a:ext cx="1800225" cy="1389062"/>
            <a:chOff x="1223" y="3281"/>
            <a:chExt cx="1134" cy="875"/>
          </a:xfrm>
        </p:grpSpPr>
        <p:sp>
          <p:nvSpPr>
            <p:cNvPr id="7180" name="Rectangle 32"/>
            <p:cNvSpPr>
              <a:spLocks noChangeArrowheads="1"/>
            </p:cNvSpPr>
            <p:nvPr/>
          </p:nvSpPr>
          <p:spPr bwMode="auto">
            <a:xfrm>
              <a:off x="1223" y="3281"/>
              <a:ext cx="1134" cy="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–"/>
              </a:pPr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7181" name="Picture 45" descr="5-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" y="3326"/>
              <a:ext cx="1043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468313" y="1063625"/>
            <a:ext cx="1724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校地規模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104-3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專業增能教學有成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dirty="0"/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7888" y="5373688"/>
            <a:ext cx="3852862" cy="4127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入班觀察</a:t>
            </a:r>
            <a:r>
              <a:rPr kumimoji="0" lang="en-US" altLang="zh-TW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—</a:t>
            </a: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進階評鑑教師</a:t>
            </a:r>
          </a:p>
        </p:txBody>
      </p:sp>
      <p:pic>
        <p:nvPicPr>
          <p:cNvPr id="7170" name="Picture 2" descr="C:\Users\aca_res\Downloads\DSC_0161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31912" y="2276872"/>
            <a:ext cx="3998838" cy="2861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aca_res\Downloads\DSC_0074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004048" y="3579161"/>
            <a:ext cx="3384376" cy="252642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2" name="Picture 4" descr="C:\Users\aca_res\Downloads\DSC_0165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655483" y="1012878"/>
            <a:ext cx="3888432" cy="2566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104-3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專業增能教學有成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35696" y="1628800"/>
            <a:ext cx="5472608" cy="36724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矩形 3"/>
          <p:cNvSpPr/>
          <p:nvPr/>
        </p:nvSpPr>
        <p:spPr>
          <a:xfrm>
            <a:off x="2016125" y="5537200"/>
            <a:ext cx="5148263" cy="4127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教學輔導教師與夥伴教師工作會談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539552" y="1288466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104-3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專業增能教學有成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192338"/>
            <a:ext cx="2808288" cy="3540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>
              <a:lnSpc>
                <a:spcPct val="150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en-US" altLang="zh-TW" sz="2000" b="1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104 </a:t>
            </a:r>
            <a:r>
              <a:rPr lang="zh-TW" altLang="en-US" sz="2000" b="1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學年度之目標為賡續發展教師社群</a:t>
            </a:r>
            <a:r>
              <a:rPr lang="zh-TW" altLang="en-US" sz="2000" b="1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，精進班級經營技巧與能力，提升教師身心健康平衡，啟動教師專業對話，形成校園友善環境</a:t>
            </a:r>
            <a:r>
              <a:rPr lang="zh-TW" altLang="en-US" sz="2000" b="1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zh-TW" altLang="en-US" sz="2000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9250" y="1406054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40200" y="2219325"/>
            <a:ext cx="424815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實施同科專業成長社群及跨科專業成長社群，並與友校進行跨校社群合作；本學期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社群數共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9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跨校社群有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4139952" y="1412776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11960" y="3645024"/>
            <a:ext cx="3483108" cy="2523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104-3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專業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增能教學有成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51500" y="4652963"/>
            <a:ext cx="2233613" cy="419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社群研習活動</a:t>
            </a:r>
            <a:endParaRPr lang="zh-TW" alt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6" name="流程圖: 替代處理程序 5"/>
          <p:cNvSpPr/>
          <p:nvPr/>
        </p:nvSpPr>
        <p:spPr>
          <a:xfrm>
            <a:off x="755576" y="1380133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139952" y="1395729"/>
            <a:ext cx="4119787" cy="2644694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21406091">
            <a:off x="675551" y="3302422"/>
            <a:ext cx="4124152" cy="270142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333375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104-4 </a:t>
            </a:r>
            <a:r>
              <a:rPr lang="zh-TW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產學攜手夢想擁有計畫</a:t>
            </a:r>
            <a:endParaRPr lang="zh-TW" altLang="en-US" sz="4000" b="1" dirty="0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852738"/>
            <a:ext cx="7489825" cy="31686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  <a:defRPr/>
            </a:pPr>
            <a:r>
              <a:rPr lang="en-US" altLang="zh-TW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1.</a:t>
            </a:r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 技專攜手專題再造</a:t>
            </a:r>
            <a:endParaRPr lang="en-US" altLang="zh-TW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marL="540000" indent="-457200">
              <a:buFontTx/>
              <a:buNone/>
              <a:defRPr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         結合在地產業，進行專題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、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主題深化研究，讓學生於專題製作過程中同時能瞭解產業現況，對其未來生涯發展亦有其助益。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2.</a:t>
            </a:r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 特色課程發展試探</a:t>
            </a:r>
            <a:endParaRPr lang="en-US" altLang="zh-TW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marL="540000" indent="-457200">
              <a:buFontTx/>
              <a:buNone/>
              <a:defRPr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         與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技專院校及產業合作，進行特色課程試探研發，以期發展符合業界期待之技術能力。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en-US" altLang="zh-TW" sz="2400" dirty="0" smtClean="0">
              <a:ea typeface="標楷體" pitchFamily="65" charset="-120"/>
            </a:endParaRPr>
          </a:p>
        </p:txBody>
      </p:sp>
      <p:sp>
        <p:nvSpPr>
          <p:cNvPr id="4" name="流程圖: 替代處理程序 3"/>
          <p:cNvSpPr/>
          <p:nvPr/>
        </p:nvSpPr>
        <p:spPr>
          <a:xfrm>
            <a:off x="539552" y="1124744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1241562510"/>
              </p:ext>
            </p:extLst>
          </p:nvPr>
        </p:nvGraphicFramePr>
        <p:xfrm>
          <a:off x="1259632" y="1969591"/>
          <a:ext cx="6624736" cy="595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333375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104-4 </a:t>
            </a:r>
            <a:r>
              <a:rPr lang="zh-TW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產學攜手夢想擁有計畫</a:t>
            </a:r>
            <a:endParaRPr lang="zh-TW" altLang="en-US" sz="4000" b="1" dirty="0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628775"/>
            <a:ext cx="7489825" cy="388778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zh-TW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3.</a:t>
            </a:r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 產學攜手職場實習及參訪</a:t>
            </a:r>
            <a:endParaRPr lang="en-US" altLang="zh-TW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marL="288000" indent="0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    與校友會、技專院校及企業界辦理就業博覽會、菁英傳承講座、職場體驗及企業參訪等活動，讓學生有機會與廠商對談瞭解職場現況，分享產業脈動及成功經驗，提供未來就業選擇之參考。</a:t>
            </a:r>
            <a:endParaRPr lang="en-US" altLang="zh-TW" sz="24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marL="0" indent="0">
              <a:buFontTx/>
              <a:buNone/>
            </a:pPr>
            <a:r>
              <a:rPr lang="en-US" altLang="zh-TW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4.</a:t>
            </a:r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 產學攜手技藝精進</a:t>
            </a:r>
            <a:endParaRPr lang="en-US" altLang="zh-TW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marL="288000" indent="0" eaLnBrk="1" hangingPunct="1">
              <a:spcBef>
                <a:spcPct val="0"/>
              </a:spcBef>
              <a:buNone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    教師</a:t>
            </a:r>
            <a:r>
              <a:rPr lang="zh-TW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與業師聯手培養技能菁英，鼓勵參加技能競賽，強化就業及升學力。</a:t>
            </a:r>
            <a:endParaRPr lang="en-US" altLang="zh-TW" sz="2400" b="1" dirty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marL="0" indent="0">
              <a:buFontTx/>
              <a:buNone/>
            </a:pPr>
            <a:r>
              <a:rPr lang="en-US" altLang="zh-TW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5.</a:t>
            </a:r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實習商店實務經營</a:t>
            </a:r>
            <a:endParaRPr lang="en-US" altLang="zh-TW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marL="288000" indent="0" eaLnBrk="1" hangingPunct="1">
              <a:spcBef>
                <a:spcPct val="0"/>
              </a:spcBef>
              <a:buNone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    </a:t>
            </a:r>
            <a:r>
              <a:rPr lang="zh-TW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導入校慶實習商店，結合會計、商經、資訊等專業能力，並導入業師職場實務技能導入學校，共同建構符合職場需求之產學技能。</a:t>
            </a:r>
          </a:p>
          <a:p>
            <a:pPr marL="0" indent="0">
              <a:lnSpc>
                <a:spcPct val="80000"/>
              </a:lnSpc>
              <a:buFontTx/>
              <a:buAutoNum type="arabicPeriod"/>
            </a:pPr>
            <a:endParaRPr lang="en-US" altLang="zh-TW" sz="2400" dirty="0" smtClean="0">
              <a:ea typeface="標楷體" pitchFamily="65" charset="-120"/>
            </a:endParaRPr>
          </a:p>
        </p:txBody>
      </p:sp>
      <p:sp>
        <p:nvSpPr>
          <p:cNvPr id="4" name="流程圖: 替代處理程序 3"/>
          <p:cNvSpPr/>
          <p:nvPr/>
        </p:nvSpPr>
        <p:spPr>
          <a:xfrm>
            <a:off x="539552" y="980728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b="1" kern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104-4 </a:t>
            </a:r>
            <a:r>
              <a:rPr lang="zh-TW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產學攜手夢想擁有計畫</a:t>
            </a:r>
          </a:p>
        </p:txBody>
      </p:sp>
      <p:sp>
        <p:nvSpPr>
          <p:cNvPr id="25602" name="Rectangle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83320" y="1844824"/>
            <a:ext cx="3888680" cy="50465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1" indent="-457200">
              <a:buFont typeface="Wingdings" panose="05000000000000000000" pitchFamily="2" charset="2"/>
              <a:buChar char="l"/>
              <a:defRPr/>
            </a:pPr>
            <a:r>
              <a:rPr kumimoji="0" lang="zh-TW" altLang="en-US" b="1" kern="12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華康隸書體W7"/>
              </a:rPr>
              <a:t>技專教師入班協同</a:t>
            </a:r>
            <a:r>
              <a:rPr kumimoji="0" lang="zh-TW" altLang="en-US" b="1" kern="1200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華康隸書體W7"/>
              </a:rPr>
              <a:t>教學</a:t>
            </a:r>
            <a:endParaRPr kumimoji="0" lang="en-US" altLang="zh-TW" b="1" kern="1200" dirty="0">
              <a:solidFill>
                <a:srgbClr val="0000CC"/>
              </a:solidFill>
              <a:latin typeface="Times New Roman" pitchFamily="18" charset="0"/>
              <a:ea typeface="標楷體" pitchFamily="65" charset="-120"/>
              <a:cs typeface="華康隸書體W7"/>
            </a:endParaRPr>
          </a:p>
          <a:p>
            <a:pPr marL="0" indent="0" eaLnBrk="1" hangingPunct="1">
              <a:buNone/>
              <a:defRPr/>
            </a:pPr>
            <a:endParaRPr lang="zh-TW" altLang="en-US" dirty="0" smtClean="0"/>
          </a:p>
        </p:txBody>
      </p:sp>
      <p:graphicFrame>
        <p:nvGraphicFramePr>
          <p:cNvPr id="7" name="資料庫圖表 6"/>
          <p:cNvGraphicFramePr/>
          <p:nvPr/>
        </p:nvGraphicFramePr>
        <p:xfrm>
          <a:off x="2123728" y="1105495"/>
          <a:ext cx="4824536" cy="45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3355404"/>
              </p:ext>
            </p:extLst>
          </p:nvPr>
        </p:nvGraphicFramePr>
        <p:xfrm>
          <a:off x="1331640" y="2688560"/>
          <a:ext cx="6120680" cy="2803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8588"/>
                <a:gridCol w="4282092"/>
              </a:tblGrid>
              <a:tr h="499483"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科　　別</a:t>
                      </a: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師</a:t>
                      </a:r>
                      <a:r>
                        <a:rPr lang="zh-TW" altLang="en-US" sz="2000" b="1" kern="100" baseline="0" dirty="0" smtClean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    </a:t>
                      </a:r>
                      <a:r>
                        <a:rPr lang="zh-TW" sz="2000" b="1" kern="100" dirty="0" smtClean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資</a:t>
                      </a:r>
                      <a:r>
                        <a:rPr lang="zh-TW" altLang="en-US" sz="2000" b="1" kern="100" dirty="0" smtClean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    來    源</a:t>
                      </a:r>
                      <a:endParaRPr lang="zh-TW" sz="2000" b="1" kern="100" dirty="0"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會計事務科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慈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濟科技大學－行銷與流通管理系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商業經營科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慈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濟科技大學－醫務管理系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慈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濟科技大學－資訊科技與管理系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54000" indent="-2540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東華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大學－英美語文學系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b="1" kern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104-4 </a:t>
            </a:r>
            <a:r>
              <a:rPr lang="zh-TW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產學攜手夢想擁有計畫</a:t>
            </a:r>
          </a:p>
        </p:txBody>
      </p:sp>
      <p:sp>
        <p:nvSpPr>
          <p:cNvPr id="25602" name="Rectangle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11312" y="1844229"/>
            <a:ext cx="7921128" cy="115272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08000" indent="-457200">
              <a:buFont typeface="Wingdings" panose="05000000000000000000" pitchFamily="2" charset="2"/>
              <a:buChar char="l"/>
              <a:defRPr/>
            </a:pPr>
            <a:r>
              <a:rPr kumimoji="0" lang="zh-TW" altLang="en-US" sz="2400" b="1" kern="1200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華康隸書體W7"/>
              </a:rPr>
              <a:t>商管群專題競賽</a:t>
            </a:r>
            <a:endParaRPr kumimoji="0" lang="en-US" altLang="zh-TW" kern="1200" dirty="0" smtClean="0">
              <a:latin typeface="Times New Roman" pitchFamily="18" charset="0"/>
              <a:ea typeface="標楷體" pitchFamily="65" charset="-120"/>
              <a:cs typeface="華康隸書體W7"/>
            </a:endParaRPr>
          </a:p>
          <a:p>
            <a:pPr marL="360000" indent="-457200">
              <a:buFontTx/>
              <a:buNone/>
              <a:defRPr/>
            </a:pPr>
            <a:r>
              <a:rPr kumimoji="0" lang="zh-TW" altLang="en-US" sz="2200" b="1" kern="1200" dirty="0">
                <a:latin typeface="Times New Roman" pitchFamily="18" charset="0"/>
                <a:ea typeface="標楷體" pitchFamily="65" charset="-120"/>
                <a:cs typeface="華康隸書體W7"/>
              </a:rPr>
              <a:t> </a:t>
            </a:r>
            <a:r>
              <a:rPr kumimoji="0" lang="zh-TW" altLang="en-US" sz="2200" b="1" kern="1200" dirty="0" smtClean="0">
                <a:latin typeface="Times New Roman" pitchFamily="18" charset="0"/>
                <a:ea typeface="標楷體" pitchFamily="65" charset="-120"/>
                <a:cs typeface="華康隸書體W7"/>
              </a:rPr>
              <a:t>    與慈濟科技大學、台灣觀光學院、德 明財經科技大學合辦</a:t>
            </a:r>
            <a:endParaRPr lang="en-US" altLang="zh-TW" dirty="0" smtClean="0"/>
          </a:p>
          <a:p>
            <a:pPr eaLnBrk="1" hangingPunct="1">
              <a:defRPr/>
            </a:pPr>
            <a:endParaRPr lang="zh-TW" altLang="en-US" dirty="0" smtClean="0"/>
          </a:p>
        </p:txBody>
      </p:sp>
      <p:pic>
        <p:nvPicPr>
          <p:cNvPr id="1026" name="Picture 2" descr="C:\Users\Administrator\Desktop\utilReques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3272115"/>
            <a:ext cx="3761842" cy="2635301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028" name="Picture 4" descr="C:\Users\Administrator\Desktop\2015-04-07-14-38-25_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272115"/>
            <a:ext cx="3574265" cy="2679607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graphicFrame>
        <p:nvGraphicFramePr>
          <p:cNvPr id="7" name="資料庫圖表 6"/>
          <p:cNvGraphicFramePr/>
          <p:nvPr/>
        </p:nvGraphicFramePr>
        <p:xfrm>
          <a:off x="2123728" y="1105495"/>
          <a:ext cx="4824536" cy="45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75977592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104-4 </a:t>
            </a:r>
            <a:r>
              <a:rPr lang="zh-TW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產學攜手夢想擁有計畫</a:t>
            </a:r>
          </a:p>
        </p:txBody>
      </p:sp>
      <p:sp>
        <p:nvSpPr>
          <p:cNvPr id="58371" name="Rectangle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95288" y="1844675"/>
            <a:ext cx="4038600" cy="43211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Char char="l"/>
            </a:pPr>
            <a:r>
              <a:rPr lang="zh-TW" altLang="en-US" sz="26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商業經營科</a:t>
            </a:r>
            <a:r>
              <a:rPr lang="en-US" altLang="zh-TW" sz="26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6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微型創業</a:t>
            </a:r>
            <a:endParaRPr lang="en-US" altLang="zh-TW" sz="2600" b="1" dirty="0" smtClean="0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商務課程模組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zh-TW" altLang="en-US" sz="26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資料處理科</a:t>
            </a:r>
            <a:r>
              <a:rPr lang="en-US" altLang="en-US" sz="26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- App</a:t>
            </a:r>
            <a:r>
              <a:rPr lang="zh-TW" altLang="en-US" sz="26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開發</a:t>
            </a:r>
            <a:endParaRPr lang="en-US" altLang="zh-TW" sz="2600" b="1" dirty="0" smtClean="0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1" hangingPunct="1"/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Smart App Creator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多媒體互動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APP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製作軟體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lvl="1" eaLnBrk="1" hangingPunct="1"/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App Inventor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研習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lvl="1" eaLnBrk="1" hangingPunct="1"/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Smart App Creator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研習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zh-TW" altLang="en-US" sz="2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教師研習滿意度</a:t>
            </a:r>
            <a:r>
              <a:rPr lang="en-US" altLang="zh-TW" sz="2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90%</a:t>
            </a:r>
            <a:r>
              <a:rPr lang="zh-TW" altLang="en-US" sz="2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，學生研習滿意度</a:t>
            </a:r>
            <a:r>
              <a:rPr lang="en-US" altLang="zh-TW" sz="2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90%</a:t>
            </a:r>
          </a:p>
          <a:p>
            <a:pPr lvl="1" eaLnBrk="1" hangingPunct="1"/>
            <a:endParaRPr lang="en-US" altLang="zh-TW" b="1" dirty="0" smtClean="0">
              <a:solidFill>
                <a:srgbClr val="C00000"/>
              </a:solidFill>
            </a:endParaRPr>
          </a:p>
          <a:p>
            <a:pPr eaLnBrk="1" hangingPunct="1"/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2" name="Picture 4" descr="C:\Users\Administrator\Desktop\DSC06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7899" y="3862615"/>
            <a:ext cx="4214810" cy="24467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1" name="Picture 3" descr="C:\Users\Administrator\Desktop\DSC08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9525">
            <a:off x="5275516" y="1752277"/>
            <a:ext cx="3143272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資料庫圖表 6"/>
          <p:cNvGraphicFramePr/>
          <p:nvPr/>
        </p:nvGraphicFramePr>
        <p:xfrm>
          <a:off x="2123728" y="1105495"/>
          <a:ext cx="4824536" cy="45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6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80513" cy="595313"/>
          </a:xfrm>
        </p:spPr>
        <p:txBody>
          <a:bodyPr/>
          <a:lstStyle/>
          <a:p>
            <a:pPr>
              <a:defRPr/>
            </a:pPr>
            <a:r>
              <a:rPr lang="en-US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104-4 </a:t>
            </a:r>
            <a:r>
              <a:rPr lang="zh-TW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產學攜手夢想擁有計畫</a:t>
            </a:r>
          </a:p>
        </p:txBody>
      </p:sp>
      <p:pic>
        <p:nvPicPr>
          <p:cNvPr id="3075" name="Picture 3" descr="F:\01實習主任(103.104為美)1125\104學年度\【上級交辦】計畫\【104優質化】\1041128菁英講座陳毅夫-更生日報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 rot="397873">
            <a:off x="5033973" y="1939175"/>
            <a:ext cx="3123450" cy="418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3" name="Rectangle 27"/>
          <p:cNvSpPr>
            <a:spLocks noChangeArrowheads="1"/>
          </p:cNvSpPr>
          <p:nvPr/>
        </p:nvSpPr>
        <p:spPr bwMode="auto">
          <a:xfrm>
            <a:off x="826319" y="1988245"/>
            <a:ext cx="3313633" cy="439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Font typeface="Wingdings" panose="05000000000000000000" pitchFamily="2" charset="2"/>
              <a:buChar char="l"/>
              <a:defRPr/>
            </a:pPr>
            <a:r>
              <a:rPr kumimoji="0" lang="zh-TW" altLang="en-US" sz="2600" b="1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菁英講座</a:t>
            </a:r>
          </a:p>
          <a:p>
            <a:pPr marL="365125" lvl="1" indent="-182563" eaLnBrk="0" hangingPunct="0">
              <a:lnSpc>
                <a:spcPct val="120000"/>
              </a:lnSpc>
              <a:spcBef>
                <a:spcPct val="20000"/>
              </a:spcBef>
              <a:defRPr/>
            </a:pPr>
            <a:r>
              <a:rPr kumimoji="0" lang="zh-TW" altLang="en-US" sz="2400" b="1" dirty="0" smtClean="0">
                <a:latin typeface="Times New Roman" pitchFamily="18" charset="0"/>
                <a:ea typeface="標楷體" pitchFamily="65" charset="-120"/>
              </a:rPr>
              <a:t>   與</a:t>
            </a:r>
            <a:r>
              <a:rPr kumimoji="0" lang="zh-TW" altLang="en-US" sz="2400" b="1" dirty="0">
                <a:latin typeface="Times New Roman" pitchFamily="18" charset="0"/>
                <a:ea typeface="標楷體" pitchFamily="65" charset="-120"/>
              </a:rPr>
              <a:t>校友會合作，邀請傑出校友陳毅夫蒞校演講分享創業經驗。</a:t>
            </a:r>
            <a:r>
              <a:rPr kumimoji="0" lang="en-US" altLang="zh-TW" sz="2400" b="1" dirty="0">
                <a:latin typeface="Times New Roman" pitchFamily="18" charset="0"/>
                <a:ea typeface="標楷體" pitchFamily="65" charset="-120"/>
              </a:rPr>
              <a:t>91</a:t>
            </a:r>
            <a:r>
              <a:rPr kumimoji="0" lang="zh-TW" altLang="en-US" sz="2400" b="1" dirty="0">
                <a:latin typeface="Times New Roman" pitchFamily="18" charset="0"/>
                <a:ea typeface="標楷體" pitchFamily="65" charset="-120"/>
              </a:rPr>
              <a:t>年商經科畢業，為</a:t>
            </a:r>
            <a:r>
              <a:rPr kumimoji="0" lang="en-US" altLang="zh-TW" sz="2400" b="1" dirty="0">
                <a:latin typeface="Times New Roman" pitchFamily="18" charset="0"/>
                <a:ea typeface="標楷體" pitchFamily="65" charset="-120"/>
              </a:rPr>
              <a:t>『</a:t>
            </a:r>
            <a:r>
              <a:rPr kumimoji="0" lang="zh-TW" altLang="en-US" sz="2400" b="1" dirty="0">
                <a:latin typeface="Times New Roman" pitchFamily="18" charset="0"/>
                <a:ea typeface="標楷體" pitchFamily="65" charset="-120"/>
              </a:rPr>
              <a:t>京典衛浴</a:t>
            </a:r>
            <a:r>
              <a:rPr kumimoji="0" lang="en-US" altLang="zh-TW" sz="2400" b="1" dirty="0">
                <a:latin typeface="Times New Roman" pitchFamily="18" charset="0"/>
                <a:ea typeface="標楷體" pitchFamily="65" charset="-120"/>
              </a:rPr>
              <a:t>』</a:t>
            </a:r>
            <a:r>
              <a:rPr kumimoji="0" lang="zh-TW" altLang="en-US" sz="2400" b="1" dirty="0">
                <a:latin typeface="Times New Roman" pitchFamily="18" charset="0"/>
                <a:ea typeface="標楷體" pitchFamily="65" charset="-120"/>
              </a:rPr>
              <a:t>、</a:t>
            </a:r>
            <a:r>
              <a:rPr kumimoji="0" lang="en-US" altLang="zh-TW" sz="2400" b="1" dirty="0">
                <a:latin typeface="Times New Roman" pitchFamily="18" charset="0"/>
                <a:ea typeface="標楷體" pitchFamily="65" charset="-120"/>
              </a:rPr>
              <a:t>『</a:t>
            </a:r>
            <a:r>
              <a:rPr kumimoji="0" lang="zh-TW" altLang="en-US" sz="2400" b="1" dirty="0">
                <a:latin typeface="Times New Roman" pitchFamily="18" charset="0"/>
                <a:ea typeface="標楷體" pitchFamily="65" charset="-120"/>
              </a:rPr>
              <a:t>巨禾建設</a:t>
            </a:r>
            <a:r>
              <a:rPr kumimoji="0" lang="en-US" altLang="zh-TW" sz="2400" b="1" dirty="0">
                <a:latin typeface="Times New Roman" pitchFamily="18" charset="0"/>
                <a:ea typeface="標楷體" pitchFamily="65" charset="-120"/>
              </a:rPr>
              <a:t>』</a:t>
            </a:r>
            <a:r>
              <a:rPr kumimoji="0" lang="zh-TW" altLang="en-US" sz="2400" b="1" dirty="0">
                <a:latin typeface="Times New Roman" pitchFamily="18" charset="0"/>
                <a:ea typeface="標楷體" pitchFamily="65" charset="-120"/>
              </a:rPr>
              <a:t>、</a:t>
            </a:r>
            <a:r>
              <a:rPr kumimoji="0" lang="en-US" altLang="zh-TW" sz="2400" b="1" dirty="0">
                <a:latin typeface="Times New Roman" pitchFamily="18" charset="0"/>
                <a:ea typeface="標楷體" pitchFamily="65" charset="-120"/>
              </a:rPr>
              <a:t>『</a:t>
            </a:r>
            <a:r>
              <a:rPr kumimoji="0" lang="zh-TW" altLang="en-US" sz="2400" b="1" dirty="0">
                <a:latin typeface="Times New Roman" pitchFamily="18" charset="0"/>
                <a:ea typeface="標楷體" pitchFamily="65" charset="-120"/>
              </a:rPr>
              <a:t>海邊很近民宿</a:t>
            </a:r>
            <a:r>
              <a:rPr kumimoji="0" lang="en-US" altLang="zh-TW" sz="2400" b="1" dirty="0">
                <a:latin typeface="Times New Roman" pitchFamily="18" charset="0"/>
                <a:ea typeface="標楷體" pitchFamily="65" charset="-120"/>
              </a:rPr>
              <a:t>』</a:t>
            </a:r>
            <a:r>
              <a:rPr kumimoji="0" lang="zh-TW" altLang="en-US" sz="2400" b="1" dirty="0">
                <a:latin typeface="Times New Roman" pitchFamily="18" charset="0"/>
                <a:ea typeface="標楷體" pitchFamily="65" charset="-120"/>
              </a:rPr>
              <a:t>三家公司負責人</a:t>
            </a:r>
            <a:r>
              <a:rPr kumimoji="0" lang="zh-TW" altLang="en-US" sz="2400" b="1" dirty="0" smtClean="0">
                <a:latin typeface="Times New Roman" pitchFamily="18" charset="0"/>
                <a:ea typeface="標楷體" pitchFamily="65" charset="-120"/>
              </a:rPr>
              <a:t>。</a:t>
            </a:r>
            <a:endParaRPr kumimoji="0" lang="zh-TW" altLang="en-US" sz="2400" b="1" dirty="0">
              <a:latin typeface="Times New Roman" pitchFamily="18" charset="0"/>
              <a:ea typeface="標楷體" pitchFamily="65" charset="-120"/>
            </a:endParaRPr>
          </a:p>
        </p:txBody>
      </p:sp>
      <p:graphicFrame>
        <p:nvGraphicFramePr>
          <p:cNvPr id="7" name="資料庫圖表 6"/>
          <p:cNvGraphicFramePr/>
          <p:nvPr/>
        </p:nvGraphicFramePr>
        <p:xfrm>
          <a:off x="2123728" y="1105495"/>
          <a:ext cx="4824536" cy="45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學校概況</a:t>
            </a:r>
          </a:p>
        </p:txBody>
      </p:sp>
      <p:graphicFrame>
        <p:nvGraphicFramePr>
          <p:cNvPr id="544814" name="Group 46"/>
          <p:cNvGraphicFramePr>
            <a:graphicFrameLocks noGrp="1"/>
          </p:cNvGraphicFramePr>
          <p:nvPr>
            <p:ph sz="half" idx="2"/>
          </p:nvPr>
        </p:nvGraphicFramePr>
        <p:xfrm>
          <a:off x="1042988" y="2019300"/>
          <a:ext cx="7272337" cy="3210002"/>
        </p:xfrm>
        <a:graphic>
          <a:graphicData uri="http://schemas.openxmlformats.org/drawingml/2006/table">
            <a:tbl>
              <a:tblPr/>
              <a:tblGrid>
                <a:gridCol w="2308225"/>
                <a:gridCol w="2655887"/>
                <a:gridCol w="2308225"/>
              </a:tblGrid>
              <a:tr h="5364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職稱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336600"/>
                        </a:gs>
                        <a:gs pos="50000">
                          <a:srgbClr val="CCCC00"/>
                        </a:gs>
                        <a:gs pos="100000">
                          <a:srgbClr val="336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人數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336600"/>
                        </a:gs>
                        <a:gs pos="50000">
                          <a:srgbClr val="CCCC00"/>
                        </a:gs>
                        <a:gs pos="100000">
                          <a:srgbClr val="336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合計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336600"/>
                        </a:gs>
                        <a:gs pos="50000">
                          <a:srgbClr val="CCCC00"/>
                        </a:gs>
                        <a:gs pos="100000">
                          <a:srgbClr val="336600"/>
                        </a:gs>
                      </a:gsLst>
                      <a:lin ang="5400000" scaled="1"/>
                    </a:gradFill>
                  </a:tcPr>
                </a:tc>
              </a:tr>
              <a:tr h="5412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校長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row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122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人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</a:tr>
              <a:tr h="5396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教師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86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180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教官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6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364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職員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21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380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工友技工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8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755650" y="1187450"/>
            <a:ext cx="1871663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員額編制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6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80513" cy="595313"/>
          </a:xfrm>
        </p:spPr>
        <p:txBody>
          <a:bodyPr/>
          <a:lstStyle/>
          <a:p>
            <a:pPr>
              <a:defRPr/>
            </a:pPr>
            <a:r>
              <a:rPr lang="en-US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104-4 </a:t>
            </a:r>
            <a:r>
              <a:rPr lang="zh-TW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產學攜手夢想擁有計畫</a:t>
            </a:r>
          </a:p>
        </p:txBody>
      </p:sp>
      <p:pic>
        <p:nvPicPr>
          <p:cNvPr id="3076" name="Picture 4" descr="C:\Users\Administrator\Desktop\10.jpg"/>
          <p:cNvPicPr preferRelativeResize="0"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 rot="157549">
            <a:off x="4008904" y="2222646"/>
            <a:ext cx="4006989" cy="3801502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20483" name="Rectangle 27"/>
          <p:cNvSpPr>
            <a:spLocks noChangeArrowheads="1"/>
          </p:cNvSpPr>
          <p:nvPr/>
        </p:nvSpPr>
        <p:spPr bwMode="auto">
          <a:xfrm>
            <a:off x="754311" y="2060253"/>
            <a:ext cx="2953593" cy="367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Font typeface="Wingdings" panose="05000000000000000000" pitchFamily="2" charset="2"/>
              <a:buChar char="l"/>
              <a:defRPr/>
            </a:pPr>
            <a:r>
              <a:rPr kumimoji="0" lang="zh-TW" altLang="en-US" sz="2600" b="1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業界</a:t>
            </a:r>
            <a:r>
              <a:rPr kumimoji="0" lang="zh-TW" altLang="en-US" sz="2600" b="1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實習</a:t>
            </a:r>
            <a:endParaRPr kumimoji="0" lang="en-US" altLang="zh-TW" sz="2600" b="1" dirty="0">
              <a:solidFill>
                <a:srgbClr val="0000CC"/>
              </a:solidFill>
              <a:latin typeface="Times New Roman" pitchFamily="18" charset="0"/>
              <a:ea typeface="標楷體" pitchFamily="65" charset="-120"/>
            </a:endParaRPr>
          </a:p>
          <a:p>
            <a:pPr marL="365125" lvl="1" indent="-182563" eaLnBrk="0" hangingPunct="0">
              <a:lnSpc>
                <a:spcPct val="120000"/>
              </a:lnSpc>
              <a:spcBef>
                <a:spcPct val="20000"/>
              </a:spcBef>
              <a:defRPr/>
            </a:pPr>
            <a:r>
              <a:rPr kumimoji="0" lang="zh-TW" altLang="en-US" sz="2400" b="1" dirty="0" smtClean="0">
                <a:latin typeface="Times New Roman" pitchFamily="18" charset="0"/>
                <a:ea typeface="標楷體" pitchFamily="65" charset="-120"/>
              </a:rPr>
              <a:t>   與</a:t>
            </a:r>
            <a:r>
              <a:rPr kumimoji="0" lang="zh-TW" altLang="en-US" sz="2400" b="1" dirty="0">
                <a:latin typeface="Times New Roman" pitchFamily="18" charset="0"/>
                <a:ea typeface="標楷體" pitchFamily="65" charset="-120"/>
              </a:rPr>
              <a:t>花蓮</a:t>
            </a:r>
            <a:r>
              <a:rPr kumimoji="0" lang="en-US" altLang="zh-TW" sz="2400" b="1" dirty="0"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400" b="1" dirty="0">
                <a:latin typeface="Times New Roman" pitchFamily="18" charset="0"/>
                <a:ea typeface="標楷體" pitchFamily="65" charset="-120"/>
              </a:rPr>
              <a:t>家企業合作辦理業界實習，合作企業包含買賣業、物流業、資訊業、記帳士等企業</a:t>
            </a:r>
            <a:r>
              <a:rPr kumimoji="0" lang="zh-TW" altLang="en-US" sz="2400" b="1" dirty="0" smtClean="0">
                <a:latin typeface="Times New Roman" pitchFamily="18" charset="0"/>
                <a:ea typeface="標楷體" pitchFamily="65" charset="-120"/>
              </a:rPr>
              <a:t>。</a:t>
            </a:r>
            <a:endParaRPr kumimoji="0" lang="zh-TW" altLang="en-US" sz="2800" dirty="0">
              <a:latin typeface="Times New Roman" pitchFamily="18" charset="0"/>
              <a:ea typeface="標楷體" pitchFamily="65" charset="-120"/>
            </a:endParaRPr>
          </a:p>
          <a:p>
            <a:pPr marL="628650" lvl="1" indent="-177800" eaLnBrk="0" hangingPunct="0">
              <a:spcBef>
                <a:spcPct val="20000"/>
              </a:spcBef>
              <a:buFontTx/>
              <a:buChar char="–"/>
              <a:defRPr/>
            </a:pPr>
            <a:endParaRPr kumimoji="0" lang="zh-TW" altLang="en-US" sz="3000" dirty="0">
              <a:latin typeface="Times New Roman" pitchFamily="18" charset="0"/>
              <a:ea typeface="標楷體" pitchFamily="65" charset="-120"/>
            </a:endParaRPr>
          </a:p>
        </p:txBody>
      </p:sp>
      <p:graphicFrame>
        <p:nvGraphicFramePr>
          <p:cNvPr id="7" name="資料庫圖表 6"/>
          <p:cNvGraphicFramePr/>
          <p:nvPr/>
        </p:nvGraphicFramePr>
        <p:xfrm>
          <a:off x="2123728" y="1105495"/>
          <a:ext cx="4824536" cy="45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07488" cy="595313"/>
          </a:xfrm>
        </p:spPr>
        <p:txBody>
          <a:bodyPr/>
          <a:lstStyle/>
          <a:p>
            <a:pPr>
              <a:defRPr/>
            </a:pPr>
            <a:r>
              <a:rPr lang="en-US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104-4 </a:t>
            </a:r>
            <a:r>
              <a:rPr lang="zh-TW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產學攜手夢想擁有計畫</a:t>
            </a:r>
          </a:p>
        </p:txBody>
      </p:sp>
      <p:sp>
        <p:nvSpPr>
          <p:cNvPr id="21506" name="Rectangle 27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051720" y="1784797"/>
            <a:ext cx="5040560" cy="924123"/>
          </a:xfr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kumimoji="0" lang="en-US" altLang="en-US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華康隸書體W7" pitchFamily="65" charset="-120"/>
              </a:rPr>
              <a:t>104</a:t>
            </a:r>
            <a:r>
              <a:rPr kumimoji="0" lang="zh-TW" altLang="en-US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華康隸書體W7" pitchFamily="65" charset="-120"/>
              </a:rPr>
              <a:t>學年度全國商業類技藝競賽雙金手，</a:t>
            </a:r>
            <a:r>
              <a:rPr kumimoji="0" lang="en-US" altLang="zh-TW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華康隸書體W7" pitchFamily="65" charset="-120"/>
              </a:rPr>
              <a:t>2</a:t>
            </a:r>
            <a:r>
              <a:rPr kumimoji="0" lang="zh-TW" altLang="en-US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華康隸書體W7" pitchFamily="65" charset="-120"/>
              </a:rPr>
              <a:t>優勝，再創新記錄</a:t>
            </a:r>
            <a:endParaRPr kumimoji="0" lang="en-US" altLang="zh-TW" dirty="0" smtClean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華康隸書體W7" pitchFamily="65" charset="-120"/>
            </a:endParaRPr>
          </a:p>
          <a:p>
            <a:pPr marL="182562" lvl="1" indent="0" eaLnBrk="1" hangingPunct="1">
              <a:spcBef>
                <a:spcPct val="0"/>
              </a:spcBef>
              <a:buNone/>
            </a:pPr>
            <a:endParaRPr kumimoji="0" lang="zh-TW" altLang="en-US" sz="2800" b="1" dirty="0" smtClean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graphicFrame>
        <p:nvGraphicFramePr>
          <p:cNvPr id="6" name="資料庫圖表 5"/>
          <p:cNvGraphicFramePr/>
          <p:nvPr/>
        </p:nvGraphicFramePr>
        <p:xfrm>
          <a:off x="2123728" y="1105495"/>
          <a:ext cx="4824536" cy="45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7782141"/>
              </p:ext>
            </p:extLst>
          </p:nvPr>
        </p:nvGraphicFramePr>
        <p:xfrm>
          <a:off x="971600" y="2996952"/>
          <a:ext cx="7272808" cy="284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7632"/>
                <a:gridCol w="2002349"/>
                <a:gridCol w="2127330"/>
                <a:gridCol w="1595497"/>
              </a:tblGrid>
              <a:tr h="540000"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項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     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目</a:t>
                      </a: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競賽佳績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參 賽 學 生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指導教師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商業簡報組</a:t>
                      </a:r>
                      <a:endParaRPr lang="zh-TW" sz="1800" b="1" kern="100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全國第</a:t>
                      </a:r>
                      <a:r>
                        <a:rPr lang="en-US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  <a:endParaRPr lang="zh-TW" sz="1800" b="1" kern="100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商三乙 吳雨芳</a:t>
                      </a:r>
                      <a:endParaRPr lang="zh-TW" sz="1800" b="1" kern="100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謝鳳儀</a:t>
                      </a:r>
                      <a:endParaRPr lang="zh-TW" sz="1800" b="1" kern="100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A76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網頁設計組</a:t>
                      </a:r>
                      <a:endParaRPr lang="zh-TW" sz="1800" b="1" kern="100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全國第</a:t>
                      </a:r>
                      <a:r>
                        <a:rPr lang="en-US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  <a:endParaRPr lang="zh-TW" sz="1800" b="1" kern="100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資三乙 涂竹君</a:t>
                      </a:r>
                      <a:endParaRPr lang="zh-TW" sz="1800" b="1" kern="100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江素慧</a:t>
                      </a:r>
                      <a:endParaRPr lang="zh-TW" sz="1800" b="1" kern="100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blipFill>
                      <a:blip r:embed="rId7"/>
                      <a:tile tx="0" ty="0" sx="100000" sy="100000" flip="none" algn="tl"/>
                    </a:blip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職場英文組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全國第</a:t>
                      </a:r>
                      <a:r>
                        <a:rPr lang="en-US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英三甲 簡若宇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余舒琪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solidFill>
                      <a:srgbClr val="DFEA76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程式設計組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全國第</a:t>
                      </a:r>
                      <a:r>
                        <a:rPr lang="en-US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資三乙 黃佑景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陳貴千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blipFill>
                      <a:blip r:embed="rId7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753662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0"/>
          <p:cNvSpPr>
            <a:spLocks noChangeArrowheads="1"/>
          </p:cNvSpPr>
          <p:nvPr/>
        </p:nvSpPr>
        <p:spPr bwMode="auto">
          <a:xfrm>
            <a:off x="1403648" y="1844824"/>
            <a:ext cx="6258816" cy="83099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tabLst>
                <a:tab pos="2743200" algn="l"/>
              </a:tabLst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marL="742950" indent="-285750" eaLnBrk="0" hangingPunct="0">
              <a:tabLst>
                <a:tab pos="2743200" algn="l"/>
              </a:tabLst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marL="1143000" indent="-228600" eaLnBrk="0" hangingPunct="0">
              <a:tabLst>
                <a:tab pos="2743200" algn="l"/>
              </a:tabLst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marL="1600200" indent="-228600" eaLnBrk="0" hangingPunct="0">
              <a:tabLst>
                <a:tab pos="2743200" algn="l"/>
              </a:tabLst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marL="2057400" indent="-228600" eaLnBrk="0" hangingPunct="0">
              <a:tabLst>
                <a:tab pos="2743200" algn="l"/>
              </a:tabLst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2743200" algn="l"/>
              </a:tabLst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2743200" algn="l"/>
              </a:tabLst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2743200" algn="l"/>
              </a:tabLst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2743200" algn="l"/>
              </a:tabLst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>
              <a:buFontTx/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每年參加「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全國商業類科學生技藝競賽」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皆獲金手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獎及優勝數項，可保送國立科大。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5585098"/>
              </p:ext>
            </p:extLst>
          </p:nvPr>
        </p:nvGraphicFramePr>
        <p:xfrm>
          <a:off x="1547664" y="3141287"/>
          <a:ext cx="6192688" cy="2880001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315363"/>
                <a:gridCol w="1793679"/>
                <a:gridCol w="1195786"/>
                <a:gridCol w="1887860"/>
              </a:tblGrid>
              <a:tr h="610961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zh-TW" sz="1800" kern="100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學年度</a:t>
                      </a:r>
                    </a:p>
                  </a:txBody>
                  <a:tcPr marL="68581" marR="68581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zh-TW" sz="1800" kern="100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參賽職</a:t>
                      </a:r>
                      <a:r>
                        <a:rPr lang="zh-TW" sz="1800" kern="10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種</a:t>
                      </a:r>
                      <a:endParaRPr lang="zh-TW" sz="1800" kern="10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68581" marR="68581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zh-TW" sz="1800" kern="100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優勝</a:t>
                      </a:r>
                    </a:p>
                  </a:txBody>
                  <a:tcPr marL="68581" marR="68581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zh-TW" sz="1800" kern="100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取得獎項比例</a:t>
                      </a:r>
                    </a:p>
                  </a:txBody>
                  <a:tcPr marL="68581" marR="68581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56529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101</a:t>
                      </a:r>
                      <a:endParaRPr lang="zh-TW" sz="1800" b="1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6</a:t>
                      </a:r>
                      <a:endParaRPr lang="zh-TW" sz="18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4</a:t>
                      </a:r>
                      <a:endParaRPr lang="zh-TW" sz="18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67%</a:t>
                      </a:r>
                      <a:endParaRPr lang="zh-TW" sz="18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6529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102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6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5</a:t>
                      </a:r>
                      <a:endParaRPr lang="zh-TW" sz="18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83</a:t>
                      </a:r>
                      <a:r>
                        <a:rPr lang="en-US" sz="18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%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7315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103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6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sz="18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50%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6529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altLang="zh-TW" sz="1800" b="1" kern="1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104</a:t>
                      </a:r>
                      <a:endParaRPr lang="zh-TW" sz="1800" b="1" kern="1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altLang="zh-TW" sz="1800" b="1" kern="1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6</a:t>
                      </a:r>
                      <a:endParaRPr lang="zh-TW" sz="1800" b="1" kern="1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altLang="zh-TW" sz="1800" b="1" kern="1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4</a:t>
                      </a:r>
                      <a:endParaRPr lang="zh-TW" sz="1800" b="1" kern="1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43200" algn="l"/>
                        </a:tabLst>
                      </a:pPr>
                      <a:r>
                        <a:rPr lang="en-US" altLang="zh-TW" sz="1800" b="1" kern="1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68%</a:t>
                      </a:r>
                      <a:endParaRPr lang="zh-TW" sz="1800" b="1" kern="1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104-4 </a:t>
            </a:r>
            <a:r>
              <a:rPr lang="zh-TW" altLang="en-US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產學攜手夢想擁有計畫</a:t>
            </a:r>
            <a:endParaRPr lang="zh-TW" altLang="en-US" dirty="0"/>
          </a:p>
        </p:txBody>
      </p:sp>
      <p:sp>
        <p:nvSpPr>
          <p:cNvPr id="34" name="流程圖: 替代處理程序 33"/>
          <p:cNvSpPr/>
          <p:nvPr/>
        </p:nvSpPr>
        <p:spPr>
          <a:xfrm>
            <a:off x="971600" y="1174450"/>
            <a:ext cx="1483241" cy="510778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zh-TW" altLang="en-US" sz="2400" b="1" spc="50" dirty="0">
                <a:ln w="11430"/>
                <a:solidFill>
                  <a:srgbClr val="CC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技藝特優</a:t>
            </a:r>
          </a:p>
        </p:txBody>
      </p:sp>
    </p:spTree>
    <p:extLst>
      <p:ext uri="{BB962C8B-B14F-4D97-AF65-F5344CB8AC3E}">
        <p14:creationId xmlns:p14="http://schemas.microsoft.com/office/powerpoint/2010/main" xmlns="" val="29667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07488" cy="595313"/>
          </a:xfrm>
        </p:spPr>
        <p:txBody>
          <a:bodyPr/>
          <a:lstStyle/>
          <a:p>
            <a:pPr>
              <a:defRPr/>
            </a:pPr>
            <a:r>
              <a:rPr lang="en-US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104-4 </a:t>
            </a:r>
            <a:r>
              <a:rPr lang="zh-TW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產學攜手夢想擁有計畫</a:t>
            </a:r>
          </a:p>
        </p:txBody>
      </p:sp>
      <p:pic>
        <p:nvPicPr>
          <p:cNvPr id="4098" name="Picture 2" descr="C:\Users\Administrator\Desktop\DSC00944[1]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 r="-697"/>
          <a:stretch>
            <a:fillRect/>
          </a:stretch>
        </p:blipFill>
        <p:spPr bwMode="auto">
          <a:xfrm>
            <a:off x="682228" y="2708920"/>
            <a:ext cx="3889772" cy="3339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" name="資料庫圖表 5"/>
          <p:cNvGraphicFramePr/>
          <p:nvPr/>
        </p:nvGraphicFramePr>
        <p:xfrm>
          <a:off x="2123728" y="1105495"/>
          <a:ext cx="4824536" cy="45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6" descr="C:\Users\user\Desktop\# 104-4 產學攜手夢想擁有計畫\IMG_427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47742"/>
            <a:ext cx="4057015" cy="304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104-4 </a:t>
            </a:r>
            <a:r>
              <a:rPr lang="zh-TW" altLang="en-US" sz="40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產學攜手夢想擁有計畫</a:t>
            </a:r>
          </a:p>
        </p:txBody>
      </p:sp>
      <p:sp>
        <p:nvSpPr>
          <p:cNvPr id="61443" name="Rectangle 27"/>
          <p:cNvSpPr>
            <a:spLocks noChangeArrowheads="1"/>
          </p:cNvSpPr>
          <p:nvPr/>
        </p:nvSpPr>
        <p:spPr bwMode="auto">
          <a:xfrm>
            <a:off x="395289" y="1628800"/>
            <a:ext cx="2016472" cy="6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628650" indent="-1778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itchFamily="2" charset="2"/>
              <a:buChar char="l"/>
            </a:pPr>
            <a:r>
              <a:rPr kumimoji="0" lang="zh-TW" altLang="en-US" sz="2600" b="1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業師</a:t>
            </a:r>
            <a:r>
              <a:rPr kumimoji="0" lang="zh-TW" altLang="en-US" sz="2600" b="1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入</a:t>
            </a:r>
            <a:r>
              <a:rPr kumimoji="0" lang="zh-TW" altLang="en-US" sz="2600" b="1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班</a:t>
            </a:r>
            <a:endParaRPr kumimoji="0" lang="zh-TW" altLang="en-US" sz="2600" b="1" dirty="0"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5122" name="Picture 2" descr="C:\Users\Administrator\Desktop\DSC00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351755">
            <a:off x="5046362" y="4094154"/>
            <a:ext cx="2649059" cy="2374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Administrator\Desktop\DSC00972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21286892">
            <a:off x="1359141" y="4101204"/>
            <a:ext cx="2644694" cy="2308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資料庫圖表 6"/>
          <p:cNvGraphicFramePr/>
          <p:nvPr/>
        </p:nvGraphicFramePr>
        <p:xfrm>
          <a:off x="2123728" y="1105495"/>
          <a:ext cx="4824536" cy="45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4748081"/>
              </p:ext>
            </p:extLst>
          </p:nvPr>
        </p:nvGraphicFramePr>
        <p:xfrm>
          <a:off x="971600" y="2276872"/>
          <a:ext cx="7200800" cy="1894772"/>
        </p:xfrm>
        <a:graphic>
          <a:graphicData uri="http://schemas.openxmlformats.org/drawingml/2006/table">
            <a:tbl>
              <a:tblPr/>
              <a:tblGrid>
                <a:gridCol w="1414940"/>
                <a:gridCol w="1969436"/>
                <a:gridCol w="3816424"/>
              </a:tblGrid>
              <a:tr h="2587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latin typeface="Calibri"/>
                          <a:ea typeface="Arial Unicode MS"/>
                          <a:cs typeface="Times New Roman"/>
                        </a:rPr>
                        <a:t>科</a:t>
                      </a:r>
                      <a:r>
                        <a:rPr lang="en-US" sz="2000" b="1" kern="100" dirty="0">
                          <a:latin typeface="Calibri"/>
                          <a:ea typeface="Arial Unicode MS"/>
                          <a:cs typeface="Times New Roman"/>
                        </a:rPr>
                        <a:t>  </a:t>
                      </a:r>
                      <a:r>
                        <a:rPr lang="en-US" sz="2000" b="1" kern="100" dirty="0" smtClean="0">
                          <a:latin typeface="Calibri"/>
                          <a:ea typeface="Arial Unicode MS"/>
                          <a:cs typeface="Times New Roman"/>
                        </a:rPr>
                        <a:t>   </a:t>
                      </a:r>
                      <a:r>
                        <a:rPr lang="zh-TW" sz="2000" b="1" kern="100" dirty="0" smtClean="0">
                          <a:latin typeface="Calibri"/>
                          <a:ea typeface="Arial Unicode MS"/>
                          <a:cs typeface="Times New Roman"/>
                        </a:rPr>
                        <a:t>別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latin typeface="Calibri"/>
                          <a:ea typeface="Arial Unicode MS"/>
                          <a:cs typeface="Times New Roman"/>
                        </a:rPr>
                        <a:t>課</a:t>
                      </a:r>
                      <a:r>
                        <a:rPr lang="en-US" sz="2000" b="1" kern="100" dirty="0">
                          <a:latin typeface="Calibri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en-US" sz="2000" b="1" kern="100" dirty="0" smtClean="0">
                          <a:latin typeface="Calibri"/>
                          <a:ea typeface="Arial Unicode MS"/>
                          <a:cs typeface="Times New Roman"/>
                        </a:rPr>
                        <a:t>    </a:t>
                      </a:r>
                      <a:r>
                        <a:rPr lang="zh-TW" sz="2000" b="1" kern="100" dirty="0" smtClean="0">
                          <a:latin typeface="Calibri"/>
                          <a:ea typeface="Arial Unicode MS"/>
                          <a:cs typeface="Times New Roman"/>
                        </a:rPr>
                        <a:t>程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latin typeface="Calibri"/>
                          <a:ea typeface="Arial Unicode MS"/>
                          <a:cs typeface="Times New Roman"/>
                        </a:rPr>
                        <a:t>業</a:t>
                      </a:r>
                      <a:r>
                        <a:rPr lang="en-US" altLang="zh-TW" sz="2000" b="1" kern="100" dirty="0" smtClean="0">
                          <a:latin typeface="Calibri"/>
                          <a:ea typeface="Arial Unicode MS"/>
                          <a:cs typeface="Times New Roman"/>
                        </a:rPr>
                        <a:t>     </a:t>
                      </a:r>
                      <a:r>
                        <a:rPr lang="en-US" sz="2000" b="1" kern="100" dirty="0" smtClean="0">
                          <a:latin typeface="Calibri"/>
                          <a:ea typeface="Arial Unicode MS"/>
                          <a:cs typeface="Times New Roman"/>
                        </a:rPr>
                        <a:t>   </a:t>
                      </a:r>
                      <a:r>
                        <a:rPr lang="zh-TW" sz="2000" b="1" kern="100" dirty="0">
                          <a:latin typeface="Calibri"/>
                          <a:ea typeface="Arial Unicode MS"/>
                          <a:cs typeface="Times New Roman"/>
                        </a:rPr>
                        <a:t>師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15"/>
                    </a:solidFill>
                  </a:tcPr>
                </a:tc>
              </a:tr>
              <a:tr h="465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latin typeface="Times New Roman"/>
                          <a:ea typeface="標楷體"/>
                          <a:cs typeface="+mn-cs"/>
                        </a:rPr>
                        <a:t>商業經營科</a:t>
                      </a:r>
                      <a:endParaRPr lang="zh-TW" sz="18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+mn-cs"/>
                        </a:rPr>
                        <a:t>行銷學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Arial Unicode MS"/>
                        </a:rPr>
                        <a:t>1.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Arial Unicode MS"/>
                        </a:rPr>
                        <a:t>家樂福花蓮店店</a:t>
                      </a:r>
                      <a:r>
                        <a:rPr lang="zh-TW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經理</a:t>
                      </a:r>
                      <a:r>
                        <a:rPr lang="zh-TW" altLang="en-US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－</a:t>
                      </a:r>
                      <a:r>
                        <a:rPr lang="zh-TW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吳俊明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Arial Unicode MS"/>
                        </a:rPr>
                        <a:t>2.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Arial Unicode MS"/>
                        </a:rPr>
                        <a:t>數位機會中心專案</a:t>
                      </a:r>
                      <a:r>
                        <a:rPr lang="zh-TW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經理</a:t>
                      </a:r>
                      <a:r>
                        <a:rPr lang="zh-TW" altLang="en-US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－</a:t>
                      </a:r>
                      <a:r>
                        <a:rPr lang="zh-TW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游惠恩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latin typeface="Times New Roman"/>
                          <a:ea typeface="標楷體"/>
                          <a:cs typeface="+mn-cs"/>
                        </a:rPr>
                        <a:t>會計事務科</a:t>
                      </a:r>
                      <a:endParaRPr lang="zh-TW" sz="18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+mn-cs"/>
                        </a:rPr>
                        <a:t>會計人員生涯教育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Arial Unicode MS"/>
                        </a:rPr>
                        <a:t>1.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Arial Unicode MS"/>
                        </a:rPr>
                        <a:t>記帳士公會</a:t>
                      </a:r>
                      <a:r>
                        <a:rPr lang="zh-TW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理事長</a:t>
                      </a:r>
                      <a:r>
                        <a:rPr lang="zh-TW" altLang="en-US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－</a:t>
                      </a:r>
                      <a:r>
                        <a:rPr lang="zh-TW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陳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Arial Unicode MS"/>
                        </a:rPr>
                        <a:t>歆蕾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Arial Unicode MS"/>
                        </a:rPr>
                        <a:t>2.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Arial Unicode MS"/>
                        </a:rPr>
                        <a:t>記帳及報稅代理人</a:t>
                      </a:r>
                      <a:r>
                        <a:rPr lang="zh-TW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事務所</a:t>
                      </a:r>
                      <a:r>
                        <a:rPr lang="zh-TW" altLang="en-US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－</a:t>
                      </a:r>
                      <a:r>
                        <a:rPr lang="zh-TW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周淑華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Arial Unicode MS"/>
                        </a:rPr>
                        <a:t>3.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Arial Unicode MS"/>
                        </a:rPr>
                        <a:t>第一銀行花蓮</a:t>
                      </a:r>
                      <a:r>
                        <a:rPr lang="zh-TW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分行</a:t>
                      </a:r>
                      <a:r>
                        <a:rPr lang="zh-TW" altLang="en-US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專員－</a:t>
                      </a:r>
                      <a:r>
                        <a:rPr lang="zh-TW" sz="1800" b="1" kern="100" dirty="0" smtClean="0">
                          <a:latin typeface="Calibri"/>
                          <a:ea typeface="標楷體"/>
                          <a:cs typeface="Arial Unicode MS"/>
                        </a:rPr>
                        <a:t>鍾宜靜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104-5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影像花商展翅穹蒼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2205038"/>
            <a:ext cx="2951162" cy="30241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辦理微電影</a:t>
            </a:r>
            <a:r>
              <a:rPr lang="zh-TW" altLang="en-US" sz="2000" b="1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專業研習，讓師生對微電影拍攝相關知識有進一步了解，進而應用於教學中，提升學生學習成效</a:t>
            </a:r>
            <a:r>
              <a:rPr lang="zh-TW" altLang="en-US" sz="2000" b="1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755576" y="1412776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95738" y="2205038"/>
            <a:ext cx="4535487" cy="4124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5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分別於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10/17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11/7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12/12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場微電影專業課程研習，共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91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人次參加，特地聘請實務經驗豐富講師到校授課，內容多元活潑充實，讓參與研習師生同感收穫滿滿。參加研習之後各學員分組進行拍攝製作，預計產出三部作品，訂於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進行成果分享發表。</a:t>
            </a:r>
          </a:p>
          <a:p>
            <a:pPr marL="396000" indent="-450850">
              <a:lnSpc>
                <a:spcPct val="120000"/>
              </a:lnSpc>
              <a:defRPr/>
            </a:pP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4139952" y="1412776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104-5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影像花商展翅穹蒼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dirty="0"/>
          </a:p>
        </p:txBody>
      </p:sp>
      <p:sp>
        <p:nvSpPr>
          <p:cNvPr id="63491" name="文字版面配置區 4"/>
          <p:cNvSpPr>
            <a:spLocks noGrp="1"/>
          </p:cNvSpPr>
          <p:nvPr>
            <p:ph type="body" sz="half" idx="1"/>
          </p:nvPr>
        </p:nvSpPr>
        <p:spPr bwMode="auto">
          <a:xfrm>
            <a:off x="827088" y="1556792"/>
            <a:ext cx="6983412" cy="10080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>
              <a:lnSpc>
                <a:spcPct val="150000"/>
              </a:lnSpc>
              <a:buFontTx/>
              <a:buBlip>
                <a:blip r:embed="rId2"/>
              </a:buBlip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拍攝技職學校務實致用特色內容，除宣導學校辦學成效也提供給國中端學生及家長做為進路選擇參考。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42900" lvl="1" indent="-342900">
              <a:buFontTx/>
              <a:buBlip>
                <a:blip r:embed="rId2"/>
              </a:buBlip>
            </a:pPr>
            <a:endParaRPr lang="zh-TW" altLang="en-US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zh-TW" altLang="en-US" dirty="0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9592" y="1124744"/>
            <a:ext cx="144142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9592" y="2708920"/>
            <a:ext cx="144142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2376195"/>
              </p:ext>
            </p:extLst>
          </p:nvPr>
        </p:nvGraphicFramePr>
        <p:xfrm>
          <a:off x="899592" y="3429000"/>
          <a:ext cx="7416824" cy="28083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2248"/>
                <a:gridCol w="5184576"/>
              </a:tblGrid>
              <a:tr h="438926"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主</a:t>
                      </a:r>
                      <a:r>
                        <a:rPr lang="en-US" sz="2000" b="1" kern="100" dirty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  </a:t>
                      </a:r>
                      <a:r>
                        <a:rPr lang="en-US" sz="2000" b="1" kern="100" dirty="0" smtClean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  </a:t>
                      </a:r>
                      <a:r>
                        <a:rPr lang="zh-TW" sz="2000" b="1" kern="100" dirty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題</a:t>
                      </a:r>
                    </a:p>
                  </a:txBody>
                  <a:tcPr marL="17780" marR="17780" marT="0" marB="0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54000" indent="-2540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拍</a:t>
                      </a:r>
                      <a:r>
                        <a:rPr lang="en-US" sz="2000" b="1" kern="100" dirty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 </a:t>
                      </a:r>
                      <a:r>
                        <a:rPr lang="en-US" sz="2000" b="1" kern="100" dirty="0" smtClean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  </a:t>
                      </a:r>
                      <a:r>
                        <a:rPr lang="zh-TW" sz="2000" b="1" kern="100" dirty="0" smtClean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攝</a:t>
                      </a:r>
                      <a:r>
                        <a:rPr lang="en-US" sz="2000" b="1" kern="100" dirty="0" smtClean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    </a:t>
                      </a:r>
                      <a:r>
                        <a:rPr lang="zh-TW" sz="2000" b="1" kern="100" dirty="0" smtClean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內</a:t>
                      </a:r>
                      <a:r>
                        <a:rPr lang="en-US" sz="2000" b="1" kern="100" dirty="0" smtClean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   </a:t>
                      </a:r>
                      <a:r>
                        <a:rPr lang="zh-TW" sz="2000" b="1" kern="100" dirty="0" smtClean="0"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容</a:t>
                      </a:r>
                      <a:endParaRPr lang="zh-TW" sz="2000" b="1" kern="100" dirty="0"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FF9900"/>
                    </a:solidFill>
                  </a:tcPr>
                </a:tc>
              </a:tr>
              <a:tr h="102388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青春飛揚、璀璨夢想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＊呈現技職教育務實致用特色及成效：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1</a:t>
                      </a:r>
                      <a:r>
                        <a:rPr lang="en-US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.</a:t>
                      </a: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畢業校友在各行各業傑出</a:t>
                      </a:r>
                      <a:r>
                        <a:rPr lang="zh-TW" sz="18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表現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2</a:t>
                      </a:r>
                      <a:r>
                        <a:rPr lang="en-US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.</a:t>
                      </a: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目前學校各項教學與活動內容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rgbClr val="92D050"/>
                    </a:solidFill>
                  </a:tcPr>
                </a:tc>
              </a:tr>
              <a:tr h="672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夢想搖籃、進修成長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＊呈現進修部多樣性的特色：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</a:t>
                      </a:r>
                      <a:r>
                        <a:rPr lang="zh-TW" sz="18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進修</a:t>
                      </a: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部學生在生活、職場及課業等各方面的表現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rgbClr val="00B0F0"/>
                    </a:solidFill>
                  </a:tcPr>
                </a:tc>
              </a:tr>
              <a:tr h="672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活力的一天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＊呈現活潑、快樂、溫馨的校園氛圍：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</a:t>
                      </a:r>
                      <a:r>
                        <a:rPr lang="zh-TW" sz="18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學生</a:t>
                      </a: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在校一天的生活點滴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104-5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影像花商展翅穹蒼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16463" y="5013325"/>
            <a:ext cx="3348037" cy="4127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辦理微電影專業研習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640487" y="1334046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6806" name="圖片 6" descr="DSCN1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8518">
            <a:off x="4357688" y="1655763"/>
            <a:ext cx="3679825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5" name="圖片 5" descr="DSCN1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9608">
            <a:off x="889095" y="2807820"/>
            <a:ext cx="3600450" cy="287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104-5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影像花商展翅穹蒼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27313" y="5013325"/>
            <a:ext cx="1296987" cy="4127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kumimoji="0" lang="zh-TW" altLang="en-US" sz="2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7829" name="矩形 10"/>
          <p:cNvSpPr>
            <a:spLocks noChangeArrowheads="1"/>
          </p:cNvSpPr>
          <p:nvPr/>
        </p:nvSpPr>
        <p:spPr bwMode="auto">
          <a:xfrm>
            <a:off x="3492500" y="1360488"/>
            <a:ext cx="28797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講師傳授拍攝技巧</a:t>
            </a:r>
            <a:endParaRPr kumimoji="0" lang="en-US" altLang="zh-TW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7830" name="圖片 5" descr="講師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44259" y="1988840"/>
            <a:ext cx="7156133" cy="4023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104-5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影像花商展翅穹蒼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76825" y="4797425"/>
            <a:ext cx="2951163" cy="4127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器材介紹及操作</a:t>
            </a:r>
          </a:p>
        </p:txBody>
      </p:sp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8853" name="圖片 6" descr="DSCN2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565400"/>
            <a:ext cx="4033837" cy="32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4" name="圖片 7" descr="DSC_0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340768"/>
            <a:ext cx="3959225" cy="2952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學校概況</a:t>
            </a:r>
          </a:p>
        </p:txBody>
      </p:sp>
      <p:graphicFrame>
        <p:nvGraphicFramePr>
          <p:cNvPr id="545795" name="Group 3"/>
          <p:cNvGraphicFramePr>
            <a:graphicFrameLocks noGrp="1"/>
          </p:cNvGraphicFramePr>
          <p:nvPr>
            <p:ph sz="half" idx="2"/>
          </p:nvPr>
        </p:nvGraphicFramePr>
        <p:xfrm>
          <a:off x="611188" y="1843088"/>
          <a:ext cx="7993062" cy="4173694"/>
        </p:xfrm>
        <a:graphic>
          <a:graphicData uri="http://schemas.openxmlformats.org/drawingml/2006/table">
            <a:tbl>
              <a:tblPr/>
              <a:tblGrid>
                <a:gridCol w="962025"/>
                <a:gridCol w="1054100"/>
                <a:gridCol w="936625"/>
                <a:gridCol w="1008062"/>
                <a:gridCol w="1079500"/>
                <a:gridCol w="1008063"/>
                <a:gridCol w="1008062"/>
                <a:gridCol w="936625"/>
              </a:tblGrid>
              <a:tr h="761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104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學年度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日間部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進修學校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1888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科別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應用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外語科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會計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事務科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商業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經營科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資料處理科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資料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處理科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商業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經營科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實用技能班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</a:tr>
              <a:tr h="6682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班級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6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6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6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9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5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3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4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</a:tr>
              <a:tr h="82280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學生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人數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225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222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210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332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111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56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51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</a:tr>
              <a:tr h="7317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小計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989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人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218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人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611188" y="1116013"/>
            <a:ext cx="41767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科班人數：總計</a:t>
            </a:r>
            <a:r>
              <a:rPr kumimoji="0" lang="en-US" altLang="zh-TW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1207</a:t>
            </a:r>
            <a:r>
              <a:rPr kumimoji="0" lang="zh-TW" alt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104-5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影像花商展翅穹蒼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79838" y="5300663"/>
            <a:ext cx="1728787" cy="4127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拍攝實務</a:t>
            </a:r>
          </a:p>
        </p:txBody>
      </p:sp>
      <p:sp>
        <p:nvSpPr>
          <p:cNvPr id="7" name="五邊形 6"/>
          <p:cNvSpPr/>
          <p:nvPr/>
        </p:nvSpPr>
        <p:spPr>
          <a:xfrm>
            <a:off x="2922244" y="4977274"/>
            <a:ext cx="245472" cy="412421"/>
          </a:xfrm>
          <a:prstGeom prst="homePlate">
            <a:avLst/>
          </a:prstGeom>
          <a:scene3d>
            <a:camera prst="isometricOffAxis1Right"/>
            <a:lightRig rig="threePt" dir="t"/>
          </a:scene3d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kumimoji="0" lang="zh-TW" alt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流程圖: 替代處理程序 7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9878" name="圖片 8" descr="DSC_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3978275" cy="30241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9879" name="圖片 9" descr="DSCN2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307" y="2060848"/>
            <a:ext cx="3667125" cy="2952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361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7783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403350" y="1700213"/>
            <a:ext cx="143986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結語</a:t>
            </a:r>
          </a:p>
        </p:txBody>
      </p:sp>
      <p:pic>
        <p:nvPicPr>
          <p:cNvPr id="686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366713" y="946150"/>
            <a:ext cx="13922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975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4181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068638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2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516563"/>
            <a:ext cx="6477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02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678363"/>
            <a:ext cx="936625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02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187825"/>
            <a:ext cx="115252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30622" y="1339294"/>
            <a:ext cx="8101818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905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solidFill>
                  <a:srgbClr val="0033CC"/>
                </a:solidFill>
                <a:latin typeface="Arial"/>
                <a:ea typeface="標楷體" pitchFamily="65" charset="-120"/>
              </a:rPr>
              <a:t>教育──</a:t>
            </a:r>
          </a:p>
          <a:p>
            <a:pPr marL="342900" indent="1905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solidFill>
                  <a:srgbClr val="565400"/>
                </a:solidFill>
                <a:latin typeface="Arial"/>
                <a:ea typeface="標楷體" pitchFamily="65" charset="-120"/>
              </a:rPr>
              <a:t>　　　讓孩子看到希望的光點</a:t>
            </a:r>
          </a:p>
          <a:p>
            <a:pPr marL="342900" indent="1905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solidFill>
                  <a:srgbClr val="565400"/>
                </a:solidFill>
                <a:latin typeface="Arial"/>
                <a:ea typeface="標楷體" pitchFamily="65" charset="-120"/>
              </a:rPr>
              <a:t>　　　讓希望光點引導孩子學習</a:t>
            </a:r>
            <a:endParaRPr kumimoji="0" lang="en-US" altLang="zh-TW" sz="2800" b="1" kern="0" dirty="0">
              <a:solidFill>
                <a:srgbClr val="565400"/>
              </a:solidFill>
              <a:latin typeface="Arial"/>
              <a:ea typeface="標楷體" pitchFamily="65" charset="-120"/>
            </a:endParaRPr>
          </a:p>
          <a:p>
            <a:pPr marL="342900" indent="1905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solidFill>
                  <a:srgbClr val="565400"/>
                </a:solidFill>
                <a:latin typeface="Arial"/>
                <a:ea typeface="標楷體" pitchFamily="65" charset="-120"/>
              </a:rPr>
              <a:t>           讓希望光點伴隨孩子成長</a:t>
            </a:r>
            <a:endParaRPr kumimoji="0" lang="en-US" altLang="zh-TW" sz="2800" b="1" kern="0" dirty="0">
              <a:solidFill>
                <a:srgbClr val="565400"/>
              </a:solidFill>
              <a:latin typeface="Arial"/>
              <a:ea typeface="標楷體" pitchFamily="65" charset="-120"/>
            </a:endParaRPr>
          </a:p>
          <a:p>
            <a:pPr marL="342900" indent="1905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solidFill>
                  <a:srgbClr val="565400"/>
                </a:solidFill>
                <a:latin typeface="Arial"/>
                <a:ea typeface="標楷體" pitchFamily="65" charset="-120"/>
              </a:rPr>
              <a:t>           讓希望光點找到孩子未來發展的亮</a:t>
            </a:r>
            <a:r>
              <a:rPr kumimoji="0" lang="zh-TW" altLang="en-US" sz="2800" b="1" kern="0" dirty="0" smtClean="0">
                <a:solidFill>
                  <a:srgbClr val="565400"/>
                </a:solidFill>
                <a:latin typeface="Arial"/>
                <a:ea typeface="標楷體" pitchFamily="65" charset="-120"/>
              </a:rPr>
              <a:t>點</a:t>
            </a:r>
            <a:endParaRPr kumimoji="0" lang="en-US" altLang="zh-TW" sz="2800" b="1" kern="0" dirty="0" smtClean="0">
              <a:solidFill>
                <a:srgbClr val="565400"/>
              </a:solidFill>
              <a:latin typeface="Arial"/>
              <a:ea typeface="標楷體" pitchFamily="65" charset="-120"/>
            </a:endParaRPr>
          </a:p>
          <a:p>
            <a:pPr marL="342900" indent="19050" algn="r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 smtClean="0">
                <a:solidFill>
                  <a:srgbClr val="0033CC"/>
                </a:solidFill>
                <a:latin typeface="Arial"/>
                <a:ea typeface="標楷體" pitchFamily="65" charset="-120"/>
              </a:rPr>
              <a:t>──吳</a:t>
            </a:r>
            <a:r>
              <a:rPr kumimoji="0" lang="zh-TW" altLang="en-US" sz="2800" b="1" kern="0" dirty="0">
                <a:solidFill>
                  <a:srgbClr val="0033CC"/>
                </a:solidFill>
                <a:latin typeface="Arial"/>
                <a:ea typeface="標楷體" pitchFamily="65" charset="-120"/>
              </a:rPr>
              <a:t>清山</a:t>
            </a:r>
            <a:r>
              <a:rPr kumimoji="0" lang="zh-TW" altLang="en-US" sz="2800" b="1" kern="0" dirty="0" smtClean="0">
                <a:solidFill>
                  <a:srgbClr val="0033CC"/>
                </a:solidFill>
                <a:latin typeface="Arial"/>
                <a:ea typeface="標楷體" pitchFamily="65" charset="-120"/>
              </a:rPr>
              <a:t>署長</a:t>
            </a:r>
            <a:endParaRPr kumimoji="0" lang="zh-TW" altLang="en-US" sz="2800" b="1" kern="0" dirty="0">
              <a:solidFill>
                <a:srgbClr val="565400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69638" name="Picture 4" descr="heartlove_t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30401">
            <a:off x="1243013" y="4289425"/>
            <a:ext cx="12239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71600" y="260648"/>
            <a:ext cx="50321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成就每一位孩子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918942" y="-17025"/>
            <a:ext cx="3225058" cy="215003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7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8" descr="dcp_05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2889824"/>
            <a:ext cx="3780000" cy="23393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46225" y="500063"/>
            <a:ext cx="6097588" cy="193833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簡 報 完 畢</a:t>
            </a:r>
            <a:endParaRPr lang="en-US" altLang="zh-TW" sz="6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defRPr/>
            </a:pP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敬 請 指 教</a:t>
            </a: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428625" y="2565400"/>
            <a:ext cx="1785938" cy="9636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5400" b="1" i="1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溫馨</a:t>
            </a:r>
          </a:p>
        </p:txBody>
      </p:sp>
      <p:sp>
        <p:nvSpPr>
          <p:cNvPr id="8" name="Oval 25"/>
          <p:cNvSpPr>
            <a:spLocks noChangeAspect="1" noChangeArrowheads="1"/>
          </p:cNvSpPr>
          <p:nvPr/>
        </p:nvSpPr>
        <p:spPr bwMode="auto">
          <a:xfrm>
            <a:off x="6772275" y="2505075"/>
            <a:ext cx="1785938" cy="10572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5400" b="1" i="1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快樂</a:t>
            </a:r>
          </a:p>
        </p:txBody>
      </p:sp>
      <p:sp>
        <p:nvSpPr>
          <p:cNvPr id="9" name="Oval 26"/>
          <p:cNvSpPr>
            <a:spLocks noChangeAspect="1" noChangeArrowheads="1"/>
          </p:cNvSpPr>
          <p:nvPr/>
        </p:nvSpPr>
        <p:spPr bwMode="auto">
          <a:xfrm>
            <a:off x="1008063" y="4408488"/>
            <a:ext cx="1784350" cy="10795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5400" b="1" i="1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活力</a:t>
            </a:r>
          </a:p>
        </p:txBody>
      </p:sp>
      <p:sp>
        <p:nvSpPr>
          <p:cNvPr id="10" name="Oval 27"/>
          <p:cNvSpPr>
            <a:spLocks noChangeAspect="1" noChangeArrowheads="1"/>
          </p:cNvSpPr>
          <p:nvPr/>
        </p:nvSpPr>
        <p:spPr bwMode="auto">
          <a:xfrm>
            <a:off x="6443663" y="4286250"/>
            <a:ext cx="1785937" cy="13239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5400" b="1" i="1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希望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361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7783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366713" y="946150"/>
            <a:ext cx="13922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975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4181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068638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1187450" y="1722438"/>
            <a:ext cx="396081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學校發展目標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187624" y="620688"/>
          <a:ext cx="691276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0" name="標題 4"/>
          <p:cNvSpPr>
            <a:spLocks noGrp="1"/>
          </p:cNvSpPr>
          <p:nvPr>
            <p:ph type="title"/>
          </p:nvPr>
        </p:nvSpPr>
        <p:spPr>
          <a:xfrm>
            <a:off x="0" y="528638"/>
            <a:ext cx="9144000" cy="5969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學校發展目標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華康勘亭流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isometricOffAxis1Right"/>
          <a:lightRig rig="threePt" dir="t"/>
        </a:scene3d>
      </a:spPr>
      <a:bodyPr wrap="none">
        <a:spAutoFit/>
      </a:bodyPr>
      <a:lstStyle>
        <a:defPPr algn="ctr">
          <a:lnSpc>
            <a:spcPct val="80000"/>
          </a:lnSpc>
          <a:spcBef>
            <a:spcPct val="20000"/>
          </a:spcBef>
          <a:defRPr kumimoji="0" sz="26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/>
          <a:defRPr kumimoji="1" lang="zh-TW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18022</TotalTime>
  <Words>3561</Words>
  <Application>Microsoft Office PowerPoint</Application>
  <PresentationFormat>如螢幕大小 (4:3)</PresentationFormat>
  <Paragraphs>652</Paragraphs>
  <Slides>73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73</vt:i4>
      </vt:variant>
    </vt:vector>
  </HeadingPairs>
  <TitlesOfParts>
    <vt:vector size="74" baseType="lpstr">
      <vt:lpstr>預設簡報設計</vt:lpstr>
      <vt:lpstr>投影片 1</vt:lpstr>
      <vt:lpstr>投影片 2</vt:lpstr>
      <vt:lpstr>投影片 3</vt:lpstr>
      <vt:lpstr>投影片 4</vt:lpstr>
      <vt:lpstr>學校概況</vt:lpstr>
      <vt:lpstr>學校概況</vt:lpstr>
      <vt:lpstr>學校概況</vt:lpstr>
      <vt:lpstr>投影片 8</vt:lpstr>
      <vt:lpstr>學校發展目標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104-1 適性多元璀璨星懸計畫</vt:lpstr>
      <vt:lpstr>104-2 國際接軌綻放視野計畫</vt:lpstr>
      <vt:lpstr>104-2 國際接軌綻放視野計畫</vt:lpstr>
      <vt:lpstr>104-2 國際接軌綻放視野計畫</vt:lpstr>
      <vt:lpstr>104-2 國際接軌綻放視野計畫</vt:lpstr>
      <vt:lpstr>104-2 國際接軌綻放視野計畫</vt:lpstr>
      <vt:lpstr>104-2 國際接軌綻放視野計畫</vt:lpstr>
      <vt:lpstr>104-2 國際接軌綻放視野計畫</vt:lpstr>
      <vt:lpstr>104-2 國際接軌綻放視野計畫</vt:lpstr>
      <vt:lpstr>104-2 國際接軌綻放視野計畫</vt:lpstr>
      <vt:lpstr>104-2 國際接軌綻放視野計畫</vt:lpstr>
      <vt:lpstr>104-2 國際接軌綻放視野計畫</vt:lpstr>
      <vt:lpstr>104-3 專業增能教學有成計畫</vt:lpstr>
      <vt:lpstr>104-3 專業增能教學有成計畫</vt:lpstr>
      <vt:lpstr>104-3 專業增能教學有成計畫</vt:lpstr>
      <vt:lpstr>104-3 專業增能教學有成計畫</vt:lpstr>
      <vt:lpstr>104-3 專業增能教學有成計畫</vt:lpstr>
      <vt:lpstr>104-3 專業增能教學有成計畫</vt:lpstr>
      <vt:lpstr>104-4 產學攜手夢想擁有計畫</vt:lpstr>
      <vt:lpstr>104-4 產學攜手夢想擁有計畫</vt:lpstr>
      <vt:lpstr>104-4 產學攜手夢想擁有計畫</vt:lpstr>
      <vt:lpstr>104-4 產學攜手夢想擁有計畫</vt:lpstr>
      <vt:lpstr>104-4 產學攜手夢想擁有計畫</vt:lpstr>
      <vt:lpstr>104-4 產學攜手夢想擁有計畫</vt:lpstr>
      <vt:lpstr>104-4 產學攜手夢想擁有計畫</vt:lpstr>
      <vt:lpstr>104-4 產學攜手夢想擁有計畫</vt:lpstr>
      <vt:lpstr>104-4 產學攜手夢想擁有計畫</vt:lpstr>
      <vt:lpstr>104-4 產學攜手夢想擁有計畫</vt:lpstr>
      <vt:lpstr>104-4 產學攜手夢想擁有計畫</vt:lpstr>
      <vt:lpstr>104-5 影像花商展翅穹蒼計畫</vt:lpstr>
      <vt:lpstr>104-5 影像花商展翅穹蒼計畫</vt:lpstr>
      <vt:lpstr>104-5 影像花商展翅穹蒼計畫</vt:lpstr>
      <vt:lpstr>104-5 影像花商展翅穹蒼計畫</vt:lpstr>
      <vt:lpstr>104-5 影像花商展翅穹蒼計畫</vt:lpstr>
      <vt:lpstr>104-5 影像花商展翅穹蒼計畫</vt:lpstr>
      <vt:lpstr>投影片 71</vt:lpstr>
      <vt:lpstr>投影片 72</vt:lpstr>
      <vt:lpstr>投影片 73</vt:lpstr>
    </vt:vector>
  </TitlesOfParts>
  <Company>花蓮高商    教務處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1423</cp:revision>
  <cp:lastPrinted>2015-02-02T11:24:40Z</cp:lastPrinted>
  <dcterms:created xsi:type="dcterms:W3CDTF">2006-11-08T03:51:29Z</dcterms:created>
  <dcterms:modified xsi:type="dcterms:W3CDTF">2015-12-19T15:12:48Z</dcterms:modified>
</cp:coreProperties>
</file>