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679" r:id="rId2"/>
    <p:sldId id="680" r:id="rId3"/>
    <p:sldId id="681" r:id="rId4"/>
    <p:sldId id="682" r:id="rId5"/>
    <p:sldId id="683" r:id="rId6"/>
    <p:sldId id="684" r:id="rId7"/>
    <p:sldId id="685" r:id="rId8"/>
    <p:sldId id="686" r:id="rId9"/>
    <p:sldId id="687" r:id="rId10"/>
    <p:sldId id="688" r:id="rId11"/>
    <p:sldId id="689" r:id="rId12"/>
    <p:sldId id="690" r:id="rId13"/>
    <p:sldId id="691" r:id="rId14"/>
    <p:sldId id="692" r:id="rId15"/>
    <p:sldId id="693" r:id="rId16"/>
    <p:sldId id="721" r:id="rId17"/>
    <p:sldId id="722" r:id="rId18"/>
    <p:sldId id="728" r:id="rId19"/>
    <p:sldId id="719" r:id="rId20"/>
    <p:sldId id="717" r:id="rId21"/>
    <p:sldId id="732" r:id="rId22"/>
    <p:sldId id="723" r:id="rId23"/>
    <p:sldId id="724" r:id="rId24"/>
    <p:sldId id="736" r:id="rId25"/>
    <p:sldId id="737" r:id="rId26"/>
    <p:sldId id="738" r:id="rId27"/>
    <p:sldId id="739" r:id="rId28"/>
    <p:sldId id="730" r:id="rId29"/>
    <p:sldId id="734" r:id="rId30"/>
    <p:sldId id="725" r:id="rId31"/>
    <p:sldId id="726" r:id="rId32"/>
    <p:sldId id="727" r:id="rId33"/>
    <p:sldId id="735" r:id="rId34"/>
    <p:sldId id="712" r:id="rId35"/>
    <p:sldId id="713" r:id="rId36"/>
    <p:sldId id="714" r:id="rId37"/>
    <p:sldId id="720" r:id="rId38"/>
    <p:sldId id="707" r:id="rId39"/>
    <p:sldId id="708" r:id="rId40"/>
    <p:sldId id="709" r:id="rId41"/>
    <p:sldId id="711" r:id="rId42"/>
    <p:sldId id="702" r:id="rId43"/>
    <p:sldId id="703" r:id="rId44"/>
    <p:sldId id="704" r:id="rId45"/>
    <p:sldId id="705" r:id="rId46"/>
    <p:sldId id="740" r:id="rId47"/>
    <p:sldId id="741" r:id="rId48"/>
    <p:sldId id="742" r:id="rId49"/>
  </p:sldIdLst>
  <p:sldSz cx="9144000" cy="6858000" type="screen4x3"/>
  <p:notesSz cx="6807200" cy="9939338"/>
  <p:defaultTextStyle>
    <a:defPPr>
      <a:defRPr lang="zh-TW"/>
    </a:defPPr>
    <a:lvl1pPr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1pPr>
    <a:lvl2pPr marL="4572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2pPr>
    <a:lvl3pPr marL="9144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3pPr>
    <a:lvl4pPr marL="13716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4pPr>
    <a:lvl5pPr marL="18288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5pPr>
    <a:lvl6pPr marL="2286000" algn="l" defTabSz="914400" rtl="0" eaLnBrk="1" latinLnBrk="0" hangingPunct="1">
      <a:defRPr kumimoji="1" sz="2000" kern="1200">
        <a:solidFill>
          <a:schemeClr val="tx1"/>
        </a:solidFill>
        <a:latin typeface="Arial Black" pitchFamily="34" charset="0"/>
        <a:ea typeface="新細明體" pitchFamily="18" charset="-120"/>
        <a:cs typeface="+mn-cs"/>
      </a:defRPr>
    </a:lvl6pPr>
    <a:lvl7pPr marL="2743200" algn="l" defTabSz="914400" rtl="0" eaLnBrk="1" latinLnBrk="0" hangingPunct="1">
      <a:defRPr kumimoji="1" sz="2000" kern="1200">
        <a:solidFill>
          <a:schemeClr val="tx1"/>
        </a:solidFill>
        <a:latin typeface="Arial Black" pitchFamily="34" charset="0"/>
        <a:ea typeface="新細明體" pitchFamily="18" charset="-120"/>
        <a:cs typeface="+mn-cs"/>
      </a:defRPr>
    </a:lvl7pPr>
    <a:lvl8pPr marL="3200400" algn="l" defTabSz="914400" rtl="0" eaLnBrk="1" latinLnBrk="0" hangingPunct="1">
      <a:defRPr kumimoji="1" sz="2000" kern="1200">
        <a:solidFill>
          <a:schemeClr val="tx1"/>
        </a:solidFill>
        <a:latin typeface="Arial Black" pitchFamily="34" charset="0"/>
        <a:ea typeface="新細明體" pitchFamily="18" charset="-120"/>
        <a:cs typeface="+mn-cs"/>
      </a:defRPr>
    </a:lvl8pPr>
    <a:lvl9pPr marL="3657600" algn="l" defTabSz="914400" rtl="0" eaLnBrk="1" latinLnBrk="0" hangingPunct="1">
      <a:defRPr kumimoji="1" sz="2000" kern="1200">
        <a:solidFill>
          <a:schemeClr val="tx1"/>
        </a:solidFill>
        <a:latin typeface="Arial Black"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0000FF"/>
    <a:srgbClr val="00CC00"/>
    <a:srgbClr val="CC00CC"/>
    <a:srgbClr val="FFFFCC"/>
    <a:srgbClr val="CC9900"/>
    <a:srgbClr val="FF9900"/>
    <a:srgbClr val="DFEA76"/>
    <a:srgbClr val="000000"/>
    <a:srgbClr val="FFC7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9510" autoAdjust="0"/>
  </p:normalViewPr>
  <p:slideViewPr>
    <p:cSldViewPr>
      <p:cViewPr>
        <p:scale>
          <a:sx n="123" d="100"/>
          <a:sy n="123" d="100"/>
        </p:scale>
        <p:origin x="-1284" y="-36"/>
      </p:cViewPr>
      <p:guideLst>
        <p:guide orient="horz" pos="2160"/>
        <p:guide pos="2880"/>
      </p:guideLst>
    </p:cSldViewPr>
  </p:slideViewPr>
  <p:outlineViewPr>
    <p:cViewPr>
      <p:scale>
        <a:sx n="33" d="100"/>
        <a:sy n="33" d="100"/>
      </p:scale>
      <p:origin x="0" y="852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176" y="-90"/>
      </p:cViewPr>
      <p:guideLst>
        <p:guide orient="horz" pos="3131"/>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697F20-5074-4F69-AF08-E84ED54428A7}" type="doc">
      <dgm:prSet loTypeId="urn:microsoft.com/office/officeart/2005/8/layout/vList2" loCatId="list" qsTypeId="urn:microsoft.com/office/officeart/2005/8/quickstyle/3d6" qsCatId="3D" csTypeId="urn:microsoft.com/office/officeart/2005/8/colors/accent1_3" csCatId="accent1"/>
      <dgm:spPr/>
      <dgm:t>
        <a:bodyPr/>
        <a:lstStyle/>
        <a:p>
          <a:endParaRPr lang="zh-TW" altLang="en-US"/>
        </a:p>
      </dgm:t>
    </dgm:pt>
    <dgm:pt modelId="{9CDC94E7-44CA-4EC7-B6CB-3E93CED45445}">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一、落實技職教育，發展學校特色</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8F3E1A06-2AA8-4EB9-B5A4-68F66F32E524}" type="parTrans" cxnId="{40FA3CBB-A7B8-41CB-9135-D52DA2EE44FA}">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08A1DF19-41DC-4175-97BB-E881846A15A7}" type="sibTrans" cxnId="{40FA3CBB-A7B8-41CB-9135-D52DA2EE44FA}">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5AD6125-6E31-4466-8B98-1E55CDD92A00}">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二、提高辦學績效，強化競爭實力</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1F8C35D5-5CBE-47DA-B8A0-F00758B7C8F3}" type="parTrans" cxnId="{84044C0F-9D7E-4411-A295-EB64AD5D06C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AC741A51-038C-4FC0-887F-2D627266EEB5}" type="sibTrans" cxnId="{84044C0F-9D7E-4411-A295-EB64AD5D06C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44A14B47-BC85-4991-BDE5-97D17C5FDDEB}">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三、精進教師教學，發展終身學習</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E587B8F0-B8E6-4648-9041-7E8FB08EBDC4}" type="parTrans" cxnId="{69613CD7-9FB2-4925-8887-710197B73A73}">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CDA9DE5-66AE-4593-9F71-469104B6F58B}" type="sibTrans" cxnId="{69613CD7-9FB2-4925-8887-710197B73A73}">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131635A3-BF50-468C-88B5-3E22E3F1BAA5}">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四、提升學生能力，開發全人潛能</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C6EE8F86-5E20-43B6-899E-9D75F17DE6C8}" type="parTrans" cxnId="{B3950BDE-E2A9-46B1-A27B-CB36444B18F2}">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40BDFE86-6B5A-4840-B20D-4892124D54D5}" type="sibTrans" cxnId="{B3950BDE-E2A9-46B1-A27B-CB36444B18F2}">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A382EECF-B691-43E0-AE95-1180BD849489}">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五、提升行政效能，永續優質服務</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77CC7293-92EA-4657-BC3D-0E70F7D6AB6F}" type="parTrans" cxnId="{659E8D14-C9BA-4E40-891B-9B563FCBEBE7}">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CAE3C8D-80F6-439A-B990-7C706779F2BF}" type="sibTrans" cxnId="{659E8D14-C9BA-4E40-891B-9B563FCBEBE7}">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A069B677-6D79-4C29-B596-B7653D90FC17}">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六、建立溫馨校園，師生氛圍和諧</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F1F8DB9-93F5-42AC-9226-CF05C3D7FDA8}" type="parTrans" cxnId="{AF57177E-D114-4AA1-AC2E-8AAE5BCAFD1D}">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431522DE-2603-434B-B20F-8FC60EE08FF6}" type="sibTrans" cxnId="{AF57177E-D114-4AA1-AC2E-8AAE5BCAFD1D}">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C1E7ABEC-B1B0-44DC-B834-8E24543DA605}">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七、整合社區資源，提升社群互動</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6D59ED55-6A4B-4C81-882F-E02275349A66}" type="parTrans" cxnId="{E17D4205-6BDB-4ED3-B8B9-09E6901F544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0E36891B-F1EE-43C1-ACE8-79929BC6EE19}" type="sibTrans" cxnId="{E17D4205-6BDB-4ED3-B8B9-09E6901F544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1ED93A4C-F480-49A1-A913-A95539DF2791}" type="pres">
      <dgm:prSet presAssocID="{DF697F20-5074-4F69-AF08-E84ED54428A7}" presName="linear" presStyleCnt="0">
        <dgm:presLayoutVars>
          <dgm:animLvl val="lvl"/>
          <dgm:resizeHandles val="exact"/>
        </dgm:presLayoutVars>
      </dgm:prSet>
      <dgm:spPr/>
      <dgm:t>
        <a:bodyPr/>
        <a:lstStyle/>
        <a:p>
          <a:endParaRPr lang="zh-TW" altLang="en-US"/>
        </a:p>
      </dgm:t>
    </dgm:pt>
    <dgm:pt modelId="{D1E25879-EFCF-476C-A25E-BE9BE553D8E2}" type="pres">
      <dgm:prSet presAssocID="{9CDC94E7-44CA-4EC7-B6CB-3E93CED45445}" presName="parentText" presStyleLbl="node1" presStyleIdx="0" presStyleCnt="7">
        <dgm:presLayoutVars>
          <dgm:chMax val="0"/>
          <dgm:bulletEnabled val="1"/>
        </dgm:presLayoutVars>
      </dgm:prSet>
      <dgm:spPr/>
      <dgm:t>
        <a:bodyPr/>
        <a:lstStyle/>
        <a:p>
          <a:endParaRPr lang="zh-TW" altLang="en-US"/>
        </a:p>
      </dgm:t>
    </dgm:pt>
    <dgm:pt modelId="{AF13D0BF-D3D0-49EF-A9F7-35A752C08C6F}" type="pres">
      <dgm:prSet presAssocID="{08A1DF19-41DC-4175-97BB-E881846A15A7}" presName="spacer" presStyleCnt="0"/>
      <dgm:spPr/>
    </dgm:pt>
    <dgm:pt modelId="{BC61705B-7A53-44EA-95B5-6CD11A381FEE}" type="pres">
      <dgm:prSet presAssocID="{F5AD6125-6E31-4466-8B98-1E55CDD92A00}" presName="parentText" presStyleLbl="node1" presStyleIdx="1" presStyleCnt="7">
        <dgm:presLayoutVars>
          <dgm:chMax val="0"/>
          <dgm:bulletEnabled val="1"/>
        </dgm:presLayoutVars>
      </dgm:prSet>
      <dgm:spPr/>
      <dgm:t>
        <a:bodyPr/>
        <a:lstStyle/>
        <a:p>
          <a:endParaRPr lang="zh-TW" altLang="en-US"/>
        </a:p>
      </dgm:t>
    </dgm:pt>
    <dgm:pt modelId="{049B9957-0E13-4CD3-ACFF-B7B1C9EC6E02}" type="pres">
      <dgm:prSet presAssocID="{AC741A51-038C-4FC0-887F-2D627266EEB5}" presName="spacer" presStyleCnt="0"/>
      <dgm:spPr/>
    </dgm:pt>
    <dgm:pt modelId="{C9EF0396-1F29-4D88-B7F3-66606BF36D20}" type="pres">
      <dgm:prSet presAssocID="{44A14B47-BC85-4991-BDE5-97D17C5FDDEB}" presName="parentText" presStyleLbl="node1" presStyleIdx="2" presStyleCnt="7">
        <dgm:presLayoutVars>
          <dgm:chMax val="0"/>
          <dgm:bulletEnabled val="1"/>
        </dgm:presLayoutVars>
      </dgm:prSet>
      <dgm:spPr/>
      <dgm:t>
        <a:bodyPr/>
        <a:lstStyle/>
        <a:p>
          <a:endParaRPr lang="zh-TW" altLang="en-US"/>
        </a:p>
      </dgm:t>
    </dgm:pt>
    <dgm:pt modelId="{271D93C0-5B86-4EAB-AD4E-ACE8066937CB}" type="pres">
      <dgm:prSet presAssocID="{FCDA9DE5-66AE-4593-9F71-469104B6F58B}" presName="spacer" presStyleCnt="0"/>
      <dgm:spPr/>
    </dgm:pt>
    <dgm:pt modelId="{D82E7794-A6AE-425C-9070-611214125A04}" type="pres">
      <dgm:prSet presAssocID="{131635A3-BF50-468C-88B5-3E22E3F1BAA5}" presName="parentText" presStyleLbl="node1" presStyleIdx="3" presStyleCnt="7">
        <dgm:presLayoutVars>
          <dgm:chMax val="0"/>
          <dgm:bulletEnabled val="1"/>
        </dgm:presLayoutVars>
      </dgm:prSet>
      <dgm:spPr/>
      <dgm:t>
        <a:bodyPr/>
        <a:lstStyle/>
        <a:p>
          <a:endParaRPr lang="zh-TW" altLang="en-US"/>
        </a:p>
      </dgm:t>
    </dgm:pt>
    <dgm:pt modelId="{59334149-C48E-4B76-87CD-ED9239F2087B}" type="pres">
      <dgm:prSet presAssocID="{40BDFE86-6B5A-4840-B20D-4892124D54D5}" presName="spacer" presStyleCnt="0"/>
      <dgm:spPr/>
    </dgm:pt>
    <dgm:pt modelId="{21BA62E7-A722-482D-81C6-1BCCE42F1088}" type="pres">
      <dgm:prSet presAssocID="{A382EECF-B691-43E0-AE95-1180BD849489}" presName="parentText" presStyleLbl="node1" presStyleIdx="4" presStyleCnt="7">
        <dgm:presLayoutVars>
          <dgm:chMax val="0"/>
          <dgm:bulletEnabled val="1"/>
        </dgm:presLayoutVars>
      </dgm:prSet>
      <dgm:spPr/>
      <dgm:t>
        <a:bodyPr/>
        <a:lstStyle/>
        <a:p>
          <a:endParaRPr lang="zh-TW" altLang="en-US"/>
        </a:p>
      </dgm:t>
    </dgm:pt>
    <dgm:pt modelId="{AF4916F6-A976-4800-A277-74F25FBAB704}" type="pres">
      <dgm:prSet presAssocID="{FCAE3C8D-80F6-439A-B990-7C706779F2BF}" presName="spacer" presStyleCnt="0"/>
      <dgm:spPr/>
    </dgm:pt>
    <dgm:pt modelId="{A3C12621-5D98-4758-8E25-C2A2C97EF1E9}" type="pres">
      <dgm:prSet presAssocID="{A069B677-6D79-4C29-B596-B7653D90FC17}" presName="parentText" presStyleLbl="node1" presStyleIdx="5" presStyleCnt="7">
        <dgm:presLayoutVars>
          <dgm:chMax val="0"/>
          <dgm:bulletEnabled val="1"/>
        </dgm:presLayoutVars>
      </dgm:prSet>
      <dgm:spPr/>
      <dgm:t>
        <a:bodyPr/>
        <a:lstStyle/>
        <a:p>
          <a:endParaRPr lang="zh-TW" altLang="en-US"/>
        </a:p>
      </dgm:t>
    </dgm:pt>
    <dgm:pt modelId="{2DCB2E91-0BFA-4614-9442-7EB61F3E07C7}" type="pres">
      <dgm:prSet presAssocID="{431522DE-2603-434B-B20F-8FC60EE08FF6}" presName="spacer" presStyleCnt="0"/>
      <dgm:spPr/>
    </dgm:pt>
    <dgm:pt modelId="{C7D34ACF-87BA-4D39-A7F9-A572BB379143}" type="pres">
      <dgm:prSet presAssocID="{C1E7ABEC-B1B0-44DC-B834-8E24543DA605}" presName="parentText" presStyleLbl="node1" presStyleIdx="6" presStyleCnt="7">
        <dgm:presLayoutVars>
          <dgm:chMax val="0"/>
          <dgm:bulletEnabled val="1"/>
        </dgm:presLayoutVars>
      </dgm:prSet>
      <dgm:spPr/>
      <dgm:t>
        <a:bodyPr/>
        <a:lstStyle/>
        <a:p>
          <a:endParaRPr lang="zh-TW" altLang="en-US"/>
        </a:p>
      </dgm:t>
    </dgm:pt>
  </dgm:ptLst>
  <dgm:cxnLst>
    <dgm:cxn modelId="{09A6E786-3130-4C2B-BE0B-D32C719FF00C}" type="presOf" srcId="{131635A3-BF50-468C-88B5-3E22E3F1BAA5}" destId="{D82E7794-A6AE-425C-9070-611214125A04}" srcOrd="0" destOrd="0" presId="urn:microsoft.com/office/officeart/2005/8/layout/vList2"/>
    <dgm:cxn modelId="{B3950BDE-E2A9-46B1-A27B-CB36444B18F2}" srcId="{DF697F20-5074-4F69-AF08-E84ED54428A7}" destId="{131635A3-BF50-468C-88B5-3E22E3F1BAA5}" srcOrd="3" destOrd="0" parTransId="{C6EE8F86-5E20-43B6-899E-9D75F17DE6C8}" sibTransId="{40BDFE86-6B5A-4840-B20D-4892124D54D5}"/>
    <dgm:cxn modelId="{D4350C3F-E951-4645-B4F5-6F7EEA4969E8}" type="presOf" srcId="{DF697F20-5074-4F69-AF08-E84ED54428A7}" destId="{1ED93A4C-F480-49A1-A913-A95539DF2791}" srcOrd="0" destOrd="0" presId="urn:microsoft.com/office/officeart/2005/8/layout/vList2"/>
    <dgm:cxn modelId="{1E0EC478-6CB3-4D9D-9063-677BC834BC83}" type="presOf" srcId="{A069B677-6D79-4C29-B596-B7653D90FC17}" destId="{A3C12621-5D98-4758-8E25-C2A2C97EF1E9}" srcOrd="0" destOrd="0" presId="urn:microsoft.com/office/officeart/2005/8/layout/vList2"/>
    <dgm:cxn modelId="{AF57177E-D114-4AA1-AC2E-8AAE5BCAFD1D}" srcId="{DF697F20-5074-4F69-AF08-E84ED54428A7}" destId="{A069B677-6D79-4C29-B596-B7653D90FC17}" srcOrd="5" destOrd="0" parTransId="{FF1F8DB9-93F5-42AC-9226-CF05C3D7FDA8}" sibTransId="{431522DE-2603-434B-B20F-8FC60EE08FF6}"/>
    <dgm:cxn modelId="{64DA414E-4CE3-4009-95EE-199775C496F9}" type="presOf" srcId="{9CDC94E7-44CA-4EC7-B6CB-3E93CED45445}" destId="{D1E25879-EFCF-476C-A25E-BE9BE553D8E2}" srcOrd="0" destOrd="0" presId="urn:microsoft.com/office/officeart/2005/8/layout/vList2"/>
    <dgm:cxn modelId="{147170FD-CD8A-4847-A3EB-D64A7A5FD4E9}" type="presOf" srcId="{A382EECF-B691-43E0-AE95-1180BD849489}" destId="{21BA62E7-A722-482D-81C6-1BCCE42F1088}" srcOrd="0" destOrd="0" presId="urn:microsoft.com/office/officeart/2005/8/layout/vList2"/>
    <dgm:cxn modelId="{84044C0F-9D7E-4411-A295-EB64AD5D06C4}" srcId="{DF697F20-5074-4F69-AF08-E84ED54428A7}" destId="{F5AD6125-6E31-4466-8B98-1E55CDD92A00}" srcOrd="1" destOrd="0" parTransId="{1F8C35D5-5CBE-47DA-B8A0-F00758B7C8F3}" sibTransId="{AC741A51-038C-4FC0-887F-2D627266EEB5}"/>
    <dgm:cxn modelId="{69613CD7-9FB2-4925-8887-710197B73A73}" srcId="{DF697F20-5074-4F69-AF08-E84ED54428A7}" destId="{44A14B47-BC85-4991-BDE5-97D17C5FDDEB}" srcOrd="2" destOrd="0" parTransId="{E587B8F0-B8E6-4648-9041-7E8FB08EBDC4}" sibTransId="{FCDA9DE5-66AE-4593-9F71-469104B6F58B}"/>
    <dgm:cxn modelId="{659E8D14-C9BA-4E40-891B-9B563FCBEBE7}" srcId="{DF697F20-5074-4F69-AF08-E84ED54428A7}" destId="{A382EECF-B691-43E0-AE95-1180BD849489}" srcOrd="4" destOrd="0" parTransId="{77CC7293-92EA-4657-BC3D-0E70F7D6AB6F}" sibTransId="{FCAE3C8D-80F6-439A-B990-7C706779F2BF}"/>
    <dgm:cxn modelId="{E17D4205-6BDB-4ED3-B8B9-09E6901F5444}" srcId="{DF697F20-5074-4F69-AF08-E84ED54428A7}" destId="{C1E7ABEC-B1B0-44DC-B834-8E24543DA605}" srcOrd="6" destOrd="0" parTransId="{6D59ED55-6A4B-4C81-882F-E02275349A66}" sibTransId="{0E36891B-F1EE-43C1-ACE8-79929BC6EE19}"/>
    <dgm:cxn modelId="{40FA3CBB-A7B8-41CB-9135-D52DA2EE44FA}" srcId="{DF697F20-5074-4F69-AF08-E84ED54428A7}" destId="{9CDC94E7-44CA-4EC7-B6CB-3E93CED45445}" srcOrd="0" destOrd="0" parTransId="{8F3E1A06-2AA8-4EB9-B5A4-68F66F32E524}" sibTransId="{08A1DF19-41DC-4175-97BB-E881846A15A7}"/>
    <dgm:cxn modelId="{9F435D9A-194A-44BD-84C9-B7C238C6C3AD}" type="presOf" srcId="{44A14B47-BC85-4991-BDE5-97D17C5FDDEB}" destId="{C9EF0396-1F29-4D88-B7F3-66606BF36D20}" srcOrd="0" destOrd="0" presId="urn:microsoft.com/office/officeart/2005/8/layout/vList2"/>
    <dgm:cxn modelId="{CD0D2A78-077F-418F-AC4D-F70783B4483A}" type="presOf" srcId="{F5AD6125-6E31-4466-8B98-1E55CDD92A00}" destId="{BC61705B-7A53-44EA-95B5-6CD11A381FEE}" srcOrd="0" destOrd="0" presId="urn:microsoft.com/office/officeart/2005/8/layout/vList2"/>
    <dgm:cxn modelId="{5AE9F4E8-8CCF-44E6-AF55-1D9129A550F9}" type="presOf" srcId="{C1E7ABEC-B1B0-44DC-B834-8E24543DA605}" destId="{C7D34ACF-87BA-4D39-A7F9-A572BB379143}" srcOrd="0" destOrd="0" presId="urn:microsoft.com/office/officeart/2005/8/layout/vList2"/>
    <dgm:cxn modelId="{034FDFC1-88FF-4C45-BAF5-D6B260E0722E}" type="presParOf" srcId="{1ED93A4C-F480-49A1-A913-A95539DF2791}" destId="{D1E25879-EFCF-476C-A25E-BE9BE553D8E2}" srcOrd="0" destOrd="0" presId="urn:microsoft.com/office/officeart/2005/8/layout/vList2"/>
    <dgm:cxn modelId="{B7BE79EC-B6B1-4AF4-9664-216D962A1DFB}" type="presParOf" srcId="{1ED93A4C-F480-49A1-A913-A95539DF2791}" destId="{AF13D0BF-D3D0-49EF-A9F7-35A752C08C6F}" srcOrd="1" destOrd="0" presId="urn:microsoft.com/office/officeart/2005/8/layout/vList2"/>
    <dgm:cxn modelId="{58D5C644-7D69-4F57-9FCE-E2377BD96366}" type="presParOf" srcId="{1ED93A4C-F480-49A1-A913-A95539DF2791}" destId="{BC61705B-7A53-44EA-95B5-6CD11A381FEE}" srcOrd="2" destOrd="0" presId="urn:microsoft.com/office/officeart/2005/8/layout/vList2"/>
    <dgm:cxn modelId="{C7ED5487-FF97-4392-82E8-D753F2C0A02E}" type="presParOf" srcId="{1ED93A4C-F480-49A1-A913-A95539DF2791}" destId="{049B9957-0E13-4CD3-ACFF-B7B1C9EC6E02}" srcOrd="3" destOrd="0" presId="urn:microsoft.com/office/officeart/2005/8/layout/vList2"/>
    <dgm:cxn modelId="{81770284-ED18-404B-96D3-F83FBBFE67CD}" type="presParOf" srcId="{1ED93A4C-F480-49A1-A913-A95539DF2791}" destId="{C9EF0396-1F29-4D88-B7F3-66606BF36D20}" srcOrd="4" destOrd="0" presId="urn:microsoft.com/office/officeart/2005/8/layout/vList2"/>
    <dgm:cxn modelId="{010D1055-B06C-4C30-A85A-FCD55E0FFA9D}" type="presParOf" srcId="{1ED93A4C-F480-49A1-A913-A95539DF2791}" destId="{271D93C0-5B86-4EAB-AD4E-ACE8066937CB}" srcOrd="5" destOrd="0" presId="urn:microsoft.com/office/officeart/2005/8/layout/vList2"/>
    <dgm:cxn modelId="{F6A8B6BD-0127-4C1D-9466-C578EE9566E4}" type="presParOf" srcId="{1ED93A4C-F480-49A1-A913-A95539DF2791}" destId="{D82E7794-A6AE-425C-9070-611214125A04}" srcOrd="6" destOrd="0" presId="urn:microsoft.com/office/officeart/2005/8/layout/vList2"/>
    <dgm:cxn modelId="{2FC807E1-CEDE-4589-BFB5-9FD56E34A320}" type="presParOf" srcId="{1ED93A4C-F480-49A1-A913-A95539DF2791}" destId="{59334149-C48E-4B76-87CD-ED9239F2087B}" srcOrd="7" destOrd="0" presId="urn:microsoft.com/office/officeart/2005/8/layout/vList2"/>
    <dgm:cxn modelId="{B9FACD96-219B-4AA9-934D-EB0930425929}" type="presParOf" srcId="{1ED93A4C-F480-49A1-A913-A95539DF2791}" destId="{21BA62E7-A722-482D-81C6-1BCCE42F1088}" srcOrd="8" destOrd="0" presId="urn:microsoft.com/office/officeart/2005/8/layout/vList2"/>
    <dgm:cxn modelId="{EBF87F9D-EB71-4173-B971-0F4CACF9933F}" type="presParOf" srcId="{1ED93A4C-F480-49A1-A913-A95539DF2791}" destId="{AF4916F6-A976-4800-A277-74F25FBAB704}" srcOrd="9" destOrd="0" presId="urn:microsoft.com/office/officeart/2005/8/layout/vList2"/>
    <dgm:cxn modelId="{3284A528-1B0F-4A27-BEFF-631BA116E010}" type="presParOf" srcId="{1ED93A4C-F480-49A1-A913-A95539DF2791}" destId="{A3C12621-5D98-4758-8E25-C2A2C97EF1E9}" srcOrd="10" destOrd="0" presId="urn:microsoft.com/office/officeart/2005/8/layout/vList2"/>
    <dgm:cxn modelId="{781F95F6-FBC1-4D1B-A089-09D7D79F37B1}" type="presParOf" srcId="{1ED93A4C-F480-49A1-A913-A95539DF2791}" destId="{2DCB2E91-0BFA-4614-9442-7EB61F3E07C7}" srcOrd="11" destOrd="0" presId="urn:microsoft.com/office/officeart/2005/8/layout/vList2"/>
    <dgm:cxn modelId="{38CB9A10-FADE-4CBA-B06F-3F058936404E}" type="presParOf" srcId="{1ED93A4C-F480-49A1-A913-A95539DF2791}" destId="{C7D34ACF-87BA-4D39-A7F9-A572BB379143}"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048A4B-3C4F-4C51-94EA-05F495EB7C73}" type="doc">
      <dgm:prSet loTypeId="urn:microsoft.com/office/officeart/2005/8/layout/vList2" loCatId="list" qsTypeId="urn:microsoft.com/office/officeart/2005/8/quickstyle/3d2" qsCatId="3D" csTypeId="urn:microsoft.com/office/officeart/2005/8/colors/accent1_4" csCatId="accent1" phldr="1"/>
      <dgm:spPr/>
      <dgm:t>
        <a:bodyPr/>
        <a:lstStyle/>
        <a:p>
          <a:endParaRPr lang="zh-TW" altLang="en-US"/>
        </a:p>
      </dgm:t>
    </dgm:pt>
    <dgm:pt modelId="{6D3D0213-5F63-4BE8-A5D7-7196D802884B}">
      <dgm:prSet custT="1"/>
      <dgm:spPr/>
      <dgm:t>
        <a:bodyPr/>
        <a:lstStyle/>
        <a:p>
          <a:pPr algn="ctr" rtl="0"/>
          <a:r>
            <a:rPr kumimoji="1" lang="zh-TW" altLang="en-US" sz="3000" b="0" dirty="0" smtClean="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學校推動優質化組織及自主管理策略圖</a:t>
          </a:r>
          <a:endParaRPr kumimoji="1" lang="zh-TW" sz="3000" b="0" dirty="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D14EFE49-B9BF-44C7-AFC8-F4373A1EAA05}" type="parTrans" cxnId="{957EF6E6-49DD-4061-BC12-AAEB920148A9}">
      <dgm:prSet/>
      <dgm:spPr/>
      <dgm:t>
        <a:bodyPr/>
        <a:lstStyle/>
        <a:p>
          <a:endParaRPr lang="zh-TW" altLang="en-US"/>
        </a:p>
      </dgm:t>
    </dgm:pt>
    <dgm:pt modelId="{8B0A422A-48C8-4982-B4A3-172FE859D3E6}" type="sibTrans" cxnId="{957EF6E6-49DD-4061-BC12-AAEB920148A9}">
      <dgm:prSet/>
      <dgm:spPr/>
      <dgm:t>
        <a:bodyPr/>
        <a:lstStyle/>
        <a:p>
          <a:endParaRPr lang="zh-TW" altLang="en-US"/>
        </a:p>
      </dgm:t>
    </dgm:pt>
    <dgm:pt modelId="{610D1539-2F0E-4C3F-8BE6-F5F6429DF8E5}" type="pres">
      <dgm:prSet presAssocID="{55048A4B-3C4F-4C51-94EA-05F495EB7C73}" presName="linear" presStyleCnt="0">
        <dgm:presLayoutVars>
          <dgm:animLvl val="lvl"/>
          <dgm:resizeHandles val="exact"/>
        </dgm:presLayoutVars>
      </dgm:prSet>
      <dgm:spPr/>
      <dgm:t>
        <a:bodyPr/>
        <a:lstStyle/>
        <a:p>
          <a:endParaRPr lang="zh-TW" altLang="en-US"/>
        </a:p>
      </dgm:t>
    </dgm:pt>
    <dgm:pt modelId="{F85D0C62-5DAB-4E1D-AEA6-469D6CFC45F9}" type="pres">
      <dgm:prSet presAssocID="{6D3D0213-5F63-4BE8-A5D7-7196D802884B}" presName="parentText" presStyleLbl="node1" presStyleIdx="0" presStyleCnt="1" custLinFactNeighborX="13793" custLinFactNeighborY="15314">
        <dgm:presLayoutVars>
          <dgm:chMax val="0"/>
          <dgm:bulletEnabled val="1"/>
        </dgm:presLayoutVars>
      </dgm:prSet>
      <dgm:spPr/>
      <dgm:t>
        <a:bodyPr/>
        <a:lstStyle/>
        <a:p>
          <a:endParaRPr lang="zh-TW" altLang="en-US"/>
        </a:p>
      </dgm:t>
    </dgm:pt>
  </dgm:ptLst>
  <dgm:cxnLst>
    <dgm:cxn modelId="{71390E63-E65A-4402-8371-39991C96AAE1}" type="presOf" srcId="{55048A4B-3C4F-4C51-94EA-05F495EB7C73}" destId="{610D1539-2F0E-4C3F-8BE6-F5F6429DF8E5}" srcOrd="0" destOrd="0" presId="urn:microsoft.com/office/officeart/2005/8/layout/vList2"/>
    <dgm:cxn modelId="{957EF6E6-49DD-4061-BC12-AAEB920148A9}" srcId="{55048A4B-3C4F-4C51-94EA-05F495EB7C73}" destId="{6D3D0213-5F63-4BE8-A5D7-7196D802884B}" srcOrd="0" destOrd="0" parTransId="{D14EFE49-B9BF-44C7-AFC8-F4373A1EAA05}" sibTransId="{8B0A422A-48C8-4982-B4A3-172FE859D3E6}"/>
    <dgm:cxn modelId="{EAB5C5BE-D877-4F74-9ADC-2865643BD7EA}" type="presOf" srcId="{6D3D0213-5F63-4BE8-A5D7-7196D802884B}" destId="{F85D0C62-5DAB-4E1D-AEA6-469D6CFC45F9}" srcOrd="0" destOrd="0" presId="urn:microsoft.com/office/officeart/2005/8/layout/vList2"/>
    <dgm:cxn modelId="{BA3FFA0E-DDE0-4539-86D6-BA73370C7C48}" type="presParOf" srcId="{610D1539-2F0E-4C3F-8BE6-F5F6429DF8E5}" destId="{F85D0C62-5DAB-4E1D-AEA6-469D6CFC45F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048A4B-3C4F-4C51-94EA-05F495EB7C73}" type="doc">
      <dgm:prSet loTypeId="urn:microsoft.com/office/officeart/2005/8/layout/vList2" loCatId="list" qsTypeId="urn:microsoft.com/office/officeart/2005/8/quickstyle/3d2" qsCatId="3D" csTypeId="urn:microsoft.com/office/officeart/2005/8/colors/accent1_4" csCatId="accent1" phldr="1"/>
      <dgm:spPr/>
      <dgm:t>
        <a:bodyPr/>
        <a:lstStyle/>
        <a:p>
          <a:endParaRPr lang="zh-TW" altLang="en-US"/>
        </a:p>
      </dgm:t>
    </dgm:pt>
    <dgm:pt modelId="{6D3D0213-5F63-4BE8-A5D7-7196D802884B}">
      <dgm:prSet custT="1"/>
      <dgm:spPr/>
      <dgm:t>
        <a:bodyPr/>
        <a:lstStyle/>
        <a:p>
          <a:pPr algn="ctr" rtl="0"/>
          <a:r>
            <a:rPr kumimoji="1" lang="zh-TW" altLang="en-US" sz="3000" b="0" dirty="0" smtClean="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計劃管理</a:t>
          </a:r>
          <a:endParaRPr kumimoji="1" lang="zh-TW" sz="3000" b="0" dirty="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D14EFE49-B9BF-44C7-AFC8-F4373A1EAA05}" type="parTrans" cxnId="{957EF6E6-49DD-4061-BC12-AAEB920148A9}">
      <dgm:prSet/>
      <dgm:spPr/>
      <dgm:t>
        <a:bodyPr/>
        <a:lstStyle/>
        <a:p>
          <a:endParaRPr lang="zh-TW" altLang="en-US"/>
        </a:p>
      </dgm:t>
    </dgm:pt>
    <dgm:pt modelId="{8B0A422A-48C8-4982-B4A3-172FE859D3E6}" type="sibTrans" cxnId="{957EF6E6-49DD-4061-BC12-AAEB920148A9}">
      <dgm:prSet/>
      <dgm:spPr/>
      <dgm:t>
        <a:bodyPr/>
        <a:lstStyle/>
        <a:p>
          <a:endParaRPr lang="zh-TW" altLang="en-US"/>
        </a:p>
      </dgm:t>
    </dgm:pt>
    <dgm:pt modelId="{610D1539-2F0E-4C3F-8BE6-F5F6429DF8E5}" type="pres">
      <dgm:prSet presAssocID="{55048A4B-3C4F-4C51-94EA-05F495EB7C73}" presName="linear" presStyleCnt="0">
        <dgm:presLayoutVars>
          <dgm:animLvl val="lvl"/>
          <dgm:resizeHandles val="exact"/>
        </dgm:presLayoutVars>
      </dgm:prSet>
      <dgm:spPr/>
      <dgm:t>
        <a:bodyPr/>
        <a:lstStyle/>
        <a:p>
          <a:endParaRPr lang="zh-TW" altLang="en-US"/>
        </a:p>
      </dgm:t>
    </dgm:pt>
    <dgm:pt modelId="{F85D0C62-5DAB-4E1D-AEA6-469D6CFC45F9}" type="pres">
      <dgm:prSet presAssocID="{6D3D0213-5F63-4BE8-A5D7-7196D802884B}" presName="parentText" presStyleLbl="node1" presStyleIdx="0" presStyleCnt="1" custLinFactNeighborX="13793" custLinFactNeighborY="15314">
        <dgm:presLayoutVars>
          <dgm:chMax val="0"/>
          <dgm:bulletEnabled val="1"/>
        </dgm:presLayoutVars>
      </dgm:prSet>
      <dgm:spPr/>
      <dgm:t>
        <a:bodyPr/>
        <a:lstStyle/>
        <a:p>
          <a:endParaRPr lang="zh-TW" altLang="en-US"/>
        </a:p>
      </dgm:t>
    </dgm:pt>
  </dgm:ptLst>
  <dgm:cxnLst>
    <dgm:cxn modelId="{268B325D-5DFD-461C-B7B1-A8BCEA9C4D40}" type="presOf" srcId="{6D3D0213-5F63-4BE8-A5D7-7196D802884B}" destId="{F85D0C62-5DAB-4E1D-AEA6-469D6CFC45F9}" srcOrd="0" destOrd="0" presId="urn:microsoft.com/office/officeart/2005/8/layout/vList2"/>
    <dgm:cxn modelId="{9E8C67B0-7463-4A1C-99B7-D1EBE66C41A7}" type="presOf" srcId="{55048A4B-3C4F-4C51-94EA-05F495EB7C73}" destId="{610D1539-2F0E-4C3F-8BE6-F5F6429DF8E5}" srcOrd="0" destOrd="0" presId="urn:microsoft.com/office/officeart/2005/8/layout/vList2"/>
    <dgm:cxn modelId="{957EF6E6-49DD-4061-BC12-AAEB920148A9}" srcId="{55048A4B-3C4F-4C51-94EA-05F495EB7C73}" destId="{6D3D0213-5F63-4BE8-A5D7-7196D802884B}" srcOrd="0" destOrd="0" parTransId="{D14EFE49-B9BF-44C7-AFC8-F4373A1EAA05}" sibTransId="{8B0A422A-48C8-4982-B4A3-172FE859D3E6}"/>
    <dgm:cxn modelId="{052B4101-CB0E-49C5-8619-27A7171DFC2D}" type="presParOf" srcId="{610D1539-2F0E-4C3F-8BE6-F5F6429DF8E5}" destId="{F85D0C62-5DAB-4E1D-AEA6-469D6CFC45F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407F2C-7EAA-4C9F-B8E9-530E4CCE4E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03ACAF75-0917-4434-BC72-D8CEBAC2FB33}">
      <dgm:prSet custT="1"/>
      <dgm:spPr/>
      <dgm:t>
        <a:bodyPr/>
        <a:lstStyle/>
        <a:p>
          <a:pPr algn="ctr" rtl="0"/>
          <a:r>
            <a:rPr kumimoji="1" lang="en-US" altLang="zh-TW" sz="2600" b="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106</a:t>
          </a:r>
          <a:r>
            <a:rPr kumimoji="1" lang="zh-TW" altLang="en-US" sz="2600" b="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學年度本校辦理優質化子計畫之名稱及期程</a:t>
          </a:r>
          <a:endParaRPr lang="zh-TW" altLang="en-US" sz="2600" b="0" dirty="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D9E9FF1F-8CDC-4892-AF43-48B822DE78C6}" type="parTrans" cxnId="{FE67F879-3C4B-43FA-99B8-932FC473AFB3}">
      <dgm:prSet/>
      <dgm:spPr/>
      <dgm:t>
        <a:bodyPr/>
        <a:lstStyle/>
        <a:p>
          <a:endParaRPr lang="zh-TW" altLang="en-US"/>
        </a:p>
      </dgm:t>
    </dgm:pt>
    <dgm:pt modelId="{A7DC7492-549A-48F1-A4A9-94890D72488A}" type="sibTrans" cxnId="{FE67F879-3C4B-43FA-99B8-932FC473AFB3}">
      <dgm:prSet/>
      <dgm:spPr/>
      <dgm:t>
        <a:bodyPr/>
        <a:lstStyle/>
        <a:p>
          <a:endParaRPr lang="zh-TW" altLang="en-US"/>
        </a:p>
      </dgm:t>
    </dgm:pt>
    <dgm:pt modelId="{31DA8818-0A44-4C86-B7B1-A803C99E142A}" type="pres">
      <dgm:prSet presAssocID="{2A407F2C-7EAA-4C9F-B8E9-530E4CCE4EDA}" presName="linear" presStyleCnt="0">
        <dgm:presLayoutVars>
          <dgm:animLvl val="lvl"/>
          <dgm:resizeHandles val="exact"/>
        </dgm:presLayoutVars>
      </dgm:prSet>
      <dgm:spPr/>
      <dgm:t>
        <a:bodyPr/>
        <a:lstStyle/>
        <a:p>
          <a:endParaRPr lang="zh-TW" altLang="en-US"/>
        </a:p>
      </dgm:t>
    </dgm:pt>
    <dgm:pt modelId="{5F942818-417E-46CE-AA22-E3993E298651}" type="pres">
      <dgm:prSet presAssocID="{03ACAF75-0917-4434-BC72-D8CEBAC2FB33}" presName="parentText" presStyleLbl="node1" presStyleIdx="0" presStyleCnt="1" custLinFactNeighborX="1010" custLinFactNeighborY="-25027">
        <dgm:presLayoutVars>
          <dgm:chMax val="0"/>
          <dgm:bulletEnabled val="1"/>
        </dgm:presLayoutVars>
      </dgm:prSet>
      <dgm:spPr/>
      <dgm:t>
        <a:bodyPr/>
        <a:lstStyle/>
        <a:p>
          <a:endParaRPr lang="zh-TW" altLang="en-US"/>
        </a:p>
      </dgm:t>
    </dgm:pt>
  </dgm:ptLst>
  <dgm:cxnLst>
    <dgm:cxn modelId="{69DC4951-18DD-4DC7-B612-C455D42D2614}" type="presOf" srcId="{03ACAF75-0917-4434-BC72-D8CEBAC2FB33}" destId="{5F942818-417E-46CE-AA22-E3993E298651}" srcOrd="0" destOrd="0" presId="urn:microsoft.com/office/officeart/2005/8/layout/vList2"/>
    <dgm:cxn modelId="{FE67F879-3C4B-43FA-99B8-932FC473AFB3}" srcId="{2A407F2C-7EAA-4C9F-B8E9-530E4CCE4EDA}" destId="{03ACAF75-0917-4434-BC72-D8CEBAC2FB33}" srcOrd="0" destOrd="0" parTransId="{D9E9FF1F-8CDC-4892-AF43-48B822DE78C6}" sibTransId="{A7DC7492-549A-48F1-A4A9-94890D72488A}"/>
    <dgm:cxn modelId="{82A67ADA-7F5B-41FC-9D51-1C54A94EF125}" type="presOf" srcId="{2A407F2C-7EAA-4C9F-B8E9-530E4CCE4EDA}" destId="{31DA8818-0A44-4C86-B7B1-A803C99E142A}" srcOrd="0" destOrd="0" presId="urn:microsoft.com/office/officeart/2005/8/layout/vList2"/>
    <dgm:cxn modelId="{54E567C2-2A1E-4920-B2DC-12DFC4F62142}" type="presParOf" srcId="{31DA8818-0A44-4C86-B7B1-A803C99E142A}" destId="{5F942818-417E-46CE-AA22-E3993E29865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25879-EFCF-476C-A25E-BE9BE553D8E2}">
      <dsp:nvSpPr>
        <dsp:cNvPr id="0" name=""/>
        <dsp:cNvSpPr/>
      </dsp:nvSpPr>
      <dsp:spPr>
        <a:xfrm>
          <a:off x="0" y="208"/>
          <a:ext cx="6912768" cy="761414"/>
        </a:xfrm>
        <a:prstGeom prst="round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一、落實技職教育，發展學校特色</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37377"/>
        <a:ext cx="6838430" cy="687076"/>
      </dsp:txXfrm>
    </dsp:sp>
    <dsp:sp modelId="{BC61705B-7A53-44EA-95B5-6CD11A381FEE}">
      <dsp:nvSpPr>
        <dsp:cNvPr id="0" name=""/>
        <dsp:cNvSpPr/>
      </dsp:nvSpPr>
      <dsp:spPr>
        <a:xfrm>
          <a:off x="0" y="773336"/>
          <a:ext cx="6912768" cy="761414"/>
        </a:xfrm>
        <a:prstGeom prst="roundRect">
          <a:avLst/>
        </a:prstGeom>
        <a:solidFill>
          <a:schemeClr val="accent1">
            <a:shade val="80000"/>
            <a:hueOff val="2043"/>
            <a:satOff val="2153"/>
            <a:lumOff val="234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二、提高辦學績效，強化競爭實力</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810505"/>
        <a:ext cx="6838430" cy="687076"/>
      </dsp:txXfrm>
    </dsp:sp>
    <dsp:sp modelId="{C9EF0396-1F29-4D88-B7F3-66606BF36D20}">
      <dsp:nvSpPr>
        <dsp:cNvPr id="0" name=""/>
        <dsp:cNvSpPr/>
      </dsp:nvSpPr>
      <dsp:spPr>
        <a:xfrm>
          <a:off x="0" y="1546464"/>
          <a:ext cx="6912768" cy="761414"/>
        </a:xfrm>
        <a:prstGeom prst="roundRect">
          <a:avLst/>
        </a:prstGeom>
        <a:solidFill>
          <a:schemeClr val="accent1">
            <a:shade val="80000"/>
            <a:hueOff val="4086"/>
            <a:satOff val="4306"/>
            <a:lumOff val="468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三、精進教師教學，發展終身學習</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1583633"/>
        <a:ext cx="6838430" cy="687076"/>
      </dsp:txXfrm>
    </dsp:sp>
    <dsp:sp modelId="{D82E7794-A6AE-425C-9070-611214125A04}">
      <dsp:nvSpPr>
        <dsp:cNvPr id="0" name=""/>
        <dsp:cNvSpPr/>
      </dsp:nvSpPr>
      <dsp:spPr>
        <a:xfrm>
          <a:off x="0" y="2319592"/>
          <a:ext cx="6912768" cy="761414"/>
        </a:xfrm>
        <a:prstGeom prst="roundRect">
          <a:avLst/>
        </a:prstGeom>
        <a:solidFill>
          <a:schemeClr val="accent1">
            <a:shade val="80000"/>
            <a:hueOff val="6129"/>
            <a:satOff val="6459"/>
            <a:lumOff val="7019"/>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四、提升學生能力，開發全人潛能</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2356761"/>
        <a:ext cx="6838430" cy="687076"/>
      </dsp:txXfrm>
    </dsp:sp>
    <dsp:sp modelId="{21BA62E7-A722-482D-81C6-1BCCE42F1088}">
      <dsp:nvSpPr>
        <dsp:cNvPr id="0" name=""/>
        <dsp:cNvSpPr/>
      </dsp:nvSpPr>
      <dsp:spPr>
        <a:xfrm>
          <a:off x="0" y="3092721"/>
          <a:ext cx="6912768" cy="761414"/>
        </a:xfrm>
        <a:prstGeom prst="roundRect">
          <a:avLst/>
        </a:prstGeom>
        <a:solidFill>
          <a:schemeClr val="accent1">
            <a:shade val="80000"/>
            <a:hueOff val="8173"/>
            <a:satOff val="8613"/>
            <a:lumOff val="9359"/>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五、提升行政效能，永續優質服務</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3129890"/>
        <a:ext cx="6838430" cy="687076"/>
      </dsp:txXfrm>
    </dsp:sp>
    <dsp:sp modelId="{A3C12621-5D98-4758-8E25-C2A2C97EF1E9}">
      <dsp:nvSpPr>
        <dsp:cNvPr id="0" name=""/>
        <dsp:cNvSpPr/>
      </dsp:nvSpPr>
      <dsp:spPr>
        <a:xfrm>
          <a:off x="0" y="3865849"/>
          <a:ext cx="6912768" cy="761414"/>
        </a:xfrm>
        <a:prstGeom prst="roundRect">
          <a:avLst/>
        </a:prstGeom>
        <a:solidFill>
          <a:schemeClr val="accent1">
            <a:shade val="80000"/>
            <a:hueOff val="10216"/>
            <a:satOff val="10766"/>
            <a:lumOff val="11699"/>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六、建立溫馨校園，師生氛圍和諧</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3903018"/>
        <a:ext cx="6838430" cy="687076"/>
      </dsp:txXfrm>
    </dsp:sp>
    <dsp:sp modelId="{C7D34ACF-87BA-4D39-A7F9-A572BB379143}">
      <dsp:nvSpPr>
        <dsp:cNvPr id="0" name=""/>
        <dsp:cNvSpPr/>
      </dsp:nvSpPr>
      <dsp:spPr>
        <a:xfrm>
          <a:off x="0" y="4638977"/>
          <a:ext cx="6912768" cy="761414"/>
        </a:xfrm>
        <a:prstGeom prst="roundRect">
          <a:avLst/>
        </a:prstGeom>
        <a:solidFill>
          <a:schemeClr val="accent1">
            <a:shade val="80000"/>
            <a:hueOff val="12259"/>
            <a:satOff val="12919"/>
            <a:lumOff val="14039"/>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七、整合社區資源，提升社群互動</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4676146"/>
        <a:ext cx="6838430" cy="687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D0C62-5DAB-4E1D-AEA6-469D6CFC45F9}">
      <dsp:nvSpPr>
        <dsp:cNvPr id="0" name=""/>
        <dsp:cNvSpPr/>
      </dsp:nvSpPr>
      <dsp:spPr>
        <a:xfrm>
          <a:off x="0" y="258"/>
          <a:ext cx="6912768" cy="595054"/>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kumimoji="1" lang="zh-TW" altLang="en-US" sz="3000" b="0" kern="1200" dirty="0" smtClean="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學校推動優質化組織及自主管理策略圖</a:t>
          </a:r>
          <a:endParaRPr kumimoji="1" lang="zh-TW" sz="3000" b="0" kern="1200" dirty="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29048" y="29306"/>
        <a:ext cx="6854672" cy="536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D0C62-5DAB-4E1D-AEA6-469D6CFC45F9}">
      <dsp:nvSpPr>
        <dsp:cNvPr id="0" name=""/>
        <dsp:cNvSpPr/>
      </dsp:nvSpPr>
      <dsp:spPr>
        <a:xfrm>
          <a:off x="0" y="258"/>
          <a:ext cx="2304256" cy="595054"/>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kumimoji="1" lang="zh-TW" altLang="en-US" sz="3000" b="0" kern="1200" dirty="0" smtClean="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計劃管理</a:t>
          </a:r>
          <a:endParaRPr kumimoji="1" lang="zh-TW" sz="3000" b="0" kern="1200" dirty="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29048" y="29306"/>
        <a:ext cx="2246160" cy="53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42818-417E-46CE-AA22-E3993E298651}">
      <dsp:nvSpPr>
        <dsp:cNvPr id="0" name=""/>
        <dsp:cNvSpPr/>
      </dsp:nvSpPr>
      <dsp:spPr>
        <a:xfrm>
          <a:off x="0" y="0"/>
          <a:ext cx="7128792" cy="5756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kumimoji="1" lang="en-US" altLang="zh-TW" sz="2600" b="0" kern="120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106</a:t>
          </a:r>
          <a:r>
            <a:rPr kumimoji="1" lang="zh-TW" altLang="en-US" sz="2600" b="0" kern="120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學年度本校辦理優質化子計畫之名稱及期程</a:t>
          </a:r>
          <a:endParaRPr lang="zh-TW" altLang="en-US" sz="2600" b="0" kern="1200" dirty="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28103" y="28103"/>
        <a:ext cx="7072586" cy="5194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50705" cy="495854"/>
          </a:xfrm>
          <a:prstGeom prst="rect">
            <a:avLst/>
          </a:prstGeom>
          <a:noFill/>
          <a:ln w="9525">
            <a:noFill/>
            <a:miter lim="800000"/>
            <a:headEnd/>
            <a:tailEnd/>
          </a:ln>
          <a:effectLst/>
        </p:spPr>
        <p:txBody>
          <a:bodyPr vert="horz" wrap="square" lIns="95682" tIns="47841" rIns="95682" bIns="47841" numCol="1" anchor="t" anchorCtr="0" compatLnSpc="1">
            <a:prstTxWarp prst="textNoShape">
              <a:avLst/>
            </a:prstTxWarp>
          </a:bodyPr>
          <a:lstStyle>
            <a:lvl1pPr defTabSz="956942">
              <a:lnSpc>
                <a:spcPct val="100000"/>
              </a:lnSpc>
              <a:spcBef>
                <a:spcPct val="0"/>
              </a:spcBef>
              <a:buFontTx/>
              <a:buNone/>
              <a:defRPr sz="1200">
                <a:latin typeface="Arial" charset="0"/>
                <a:ea typeface="新細明體" pitchFamily="18" charset="-120"/>
              </a:defRPr>
            </a:lvl1pPr>
          </a:lstStyle>
          <a:p>
            <a:pPr>
              <a:defRPr/>
            </a:pPr>
            <a:endParaRPr lang="en-US" altLang="zh-TW"/>
          </a:p>
        </p:txBody>
      </p:sp>
      <p:sp>
        <p:nvSpPr>
          <p:cNvPr id="65539" name="Rectangle 3"/>
          <p:cNvSpPr>
            <a:spLocks noGrp="1" noChangeArrowheads="1"/>
          </p:cNvSpPr>
          <p:nvPr>
            <p:ph type="dt" sz="quarter" idx="1"/>
          </p:nvPr>
        </p:nvSpPr>
        <p:spPr bwMode="auto">
          <a:xfrm>
            <a:off x="3856495" y="0"/>
            <a:ext cx="2949084" cy="495854"/>
          </a:xfrm>
          <a:prstGeom prst="rect">
            <a:avLst/>
          </a:prstGeom>
          <a:noFill/>
          <a:ln w="9525">
            <a:noFill/>
            <a:miter lim="800000"/>
            <a:headEnd/>
            <a:tailEnd/>
          </a:ln>
          <a:effectLst/>
        </p:spPr>
        <p:txBody>
          <a:bodyPr vert="horz" wrap="square" lIns="95682" tIns="47841" rIns="95682" bIns="47841" numCol="1" anchor="t" anchorCtr="0" compatLnSpc="1">
            <a:prstTxWarp prst="textNoShape">
              <a:avLst/>
            </a:prstTxWarp>
          </a:bodyPr>
          <a:lstStyle>
            <a:lvl1pPr algn="r" defTabSz="956942">
              <a:lnSpc>
                <a:spcPct val="100000"/>
              </a:lnSpc>
              <a:spcBef>
                <a:spcPct val="0"/>
              </a:spcBef>
              <a:buFontTx/>
              <a:buNone/>
              <a:defRPr sz="1200">
                <a:latin typeface="Arial" charset="0"/>
                <a:ea typeface="新細明體" pitchFamily="18" charset="-120"/>
              </a:defRPr>
            </a:lvl1pPr>
          </a:lstStyle>
          <a:p>
            <a:pPr>
              <a:defRPr/>
            </a:pPr>
            <a:endParaRPr lang="en-US" altLang="zh-TW"/>
          </a:p>
        </p:txBody>
      </p:sp>
      <p:sp>
        <p:nvSpPr>
          <p:cNvPr id="65540" name="Rectangle 4"/>
          <p:cNvSpPr>
            <a:spLocks noGrp="1" noChangeArrowheads="1"/>
          </p:cNvSpPr>
          <p:nvPr>
            <p:ph type="ftr" sz="quarter" idx="2"/>
          </p:nvPr>
        </p:nvSpPr>
        <p:spPr bwMode="auto">
          <a:xfrm>
            <a:off x="0" y="9441895"/>
            <a:ext cx="2950705" cy="495854"/>
          </a:xfrm>
          <a:prstGeom prst="rect">
            <a:avLst/>
          </a:prstGeom>
          <a:noFill/>
          <a:ln w="9525">
            <a:noFill/>
            <a:miter lim="800000"/>
            <a:headEnd/>
            <a:tailEnd/>
          </a:ln>
          <a:effectLst/>
        </p:spPr>
        <p:txBody>
          <a:bodyPr vert="horz" wrap="square" lIns="95682" tIns="47841" rIns="95682" bIns="47841" numCol="1" anchor="b" anchorCtr="0" compatLnSpc="1">
            <a:prstTxWarp prst="textNoShape">
              <a:avLst/>
            </a:prstTxWarp>
          </a:bodyPr>
          <a:lstStyle>
            <a:lvl1pPr defTabSz="956942">
              <a:lnSpc>
                <a:spcPct val="100000"/>
              </a:lnSpc>
              <a:spcBef>
                <a:spcPct val="0"/>
              </a:spcBef>
              <a:buFontTx/>
              <a:buNone/>
              <a:defRPr sz="1200">
                <a:latin typeface="Arial" charset="0"/>
                <a:ea typeface="新細明體" pitchFamily="18" charset="-120"/>
              </a:defRPr>
            </a:lvl1pPr>
          </a:lstStyle>
          <a:p>
            <a:pPr>
              <a:defRPr/>
            </a:pPr>
            <a:endParaRPr lang="en-US" altLang="zh-TW"/>
          </a:p>
        </p:txBody>
      </p:sp>
      <p:sp>
        <p:nvSpPr>
          <p:cNvPr id="65541" name="Rectangle 5"/>
          <p:cNvSpPr>
            <a:spLocks noGrp="1" noChangeArrowheads="1"/>
          </p:cNvSpPr>
          <p:nvPr>
            <p:ph type="sldNum" sz="quarter" idx="3"/>
          </p:nvPr>
        </p:nvSpPr>
        <p:spPr bwMode="auto">
          <a:xfrm>
            <a:off x="3856495" y="9441895"/>
            <a:ext cx="2949084" cy="495854"/>
          </a:xfrm>
          <a:prstGeom prst="rect">
            <a:avLst/>
          </a:prstGeom>
          <a:noFill/>
          <a:ln w="9525">
            <a:noFill/>
            <a:miter lim="800000"/>
            <a:headEnd/>
            <a:tailEnd/>
          </a:ln>
          <a:effectLst/>
        </p:spPr>
        <p:txBody>
          <a:bodyPr vert="horz" wrap="square" lIns="95682" tIns="47841" rIns="95682" bIns="47841" numCol="1" anchor="b" anchorCtr="0" compatLnSpc="1">
            <a:prstTxWarp prst="textNoShape">
              <a:avLst/>
            </a:prstTxWarp>
          </a:bodyPr>
          <a:lstStyle>
            <a:lvl1pPr algn="r" defTabSz="956942">
              <a:lnSpc>
                <a:spcPct val="100000"/>
              </a:lnSpc>
              <a:spcBef>
                <a:spcPct val="0"/>
              </a:spcBef>
              <a:buFontTx/>
              <a:buNone/>
              <a:defRPr sz="1200">
                <a:latin typeface="Arial" charset="0"/>
                <a:ea typeface="新細明體" pitchFamily="18" charset="-120"/>
              </a:defRPr>
            </a:lvl1pPr>
          </a:lstStyle>
          <a:p>
            <a:pPr>
              <a:defRPr/>
            </a:pPr>
            <a:fld id="{EA5EB62E-E374-49B7-9539-C6E0140FF9D0}" type="slidenum">
              <a:rPr lang="en-US" altLang="zh-TW"/>
              <a:pPr>
                <a:defRPr/>
              </a:pPr>
              <a:t>‹#›</a:t>
            </a:fld>
            <a:endParaRPr lang="en-US" altLang="zh-TW"/>
          </a:p>
        </p:txBody>
      </p:sp>
    </p:spTree>
    <p:extLst>
      <p:ext uri="{BB962C8B-B14F-4D97-AF65-F5344CB8AC3E}">
        <p14:creationId xmlns:p14="http://schemas.microsoft.com/office/powerpoint/2010/main" val="379955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50705" cy="495854"/>
          </a:xfrm>
          <a:prstGeom prst="rect">
            <a:avLst/>
          </a:prstGeom>
        </p:spPr>
        <p:txBody>
          <a:bodyPr vert="horz" lIns="88333" tIns="44167" rIns="88333" bIns="44167" rtlCol="0"/>
          <a:lstStyle>
            <a:lvl1pPr algn="l">
              <a:lnSpc>
                <a:spcPct val="80000"/>
              </a:lnSpc>
              <a:spcBef>
                <a:spcPct val="20000"/>
              </a:spcBef>
              <a:buFontTx/>
              <a:buChar char="–"/>
              <a:defRPr sz="1100">
                <a:ea typeface="標楷體" pitchFamily="65" charset="-120"/>
              </a:defRPr>
            </a:lvl1pPr>
          </a:lstStyle>
          <a:p>
            <a:pPr>
              <a:defRPr/>
            </a:pPr>
            <a:endParaRPr lang="zh-TW" altLang="en-US"/>
          </a:p>
        </p:txBody>
      </p:sp>
      <p:sp>
        <p:nvSpPr>
          <p:cNvPr id="3" name="日期版面配置區 2"/>
          <p:cNvSpPr>
            <a:spLocks noGrp="1"/>
          </p:cNvSpPr>
          <p:nvPr>
            <p:ph type="dt" idx="1"/>
          </p:nvPr>
        </p:nvSpPr>
        <p:spPr>
          <a:xfrm>
            <a:off x="3856495" y="0"/>
            <a:ext cx="2949084" cy="495854"/>
          </a:xfrm>
          <a:prstGeom prst="rect">
            <a:avLst/>
          </a:prstGeom>
        </p:spPr>
        <p:txBody>
          <a:bodyPr vert="horz" lIns="88333" tIns="44167" rIns="88333" bIns="44167" rtlCol="0"/>
          <a:lstStyle>
            <a:lvl1pPr algn="r">
              <a:lnSpc>
                <a:spcPct val="80000"/>
              </a:lnSpc>
              <a:spcBef>
                <a:spcPct val="20000"/>
              </a:spcBef>
              <a:buFontTx/>
              <a:buChar char="–"/>
              <a:defRPr sz="1100">
                <a:ea typeface="標楷體" pitchFamily="65" charset="-120"/>
              </a:defRPr>
            </a:lvl1pPr>
          </a:lstStyle>
          <a:p>
            <a:pPr>
              <a:defRPr/>
            </a:pPr>
            <a:fld id="{E9C79304-58A6-434B-9FFA-1C28A1A12289}" type="datetimeFigureOut">
              <a:rPr lang="zh-TW" altLang="en-US"/>
              <a:pPr>
                <a:defRPr/>
              </a:pPr>
              <a:t>2017/12/11</a:t>
            </a:fld>
            <a:endParaRPr lang="zh-TW" altLang="en-US"/>
          </a:p>
        </p:txBody>
      </p:sp>
      <p:sp>
        <p:nvSpPr>
          <p:cNvPr id="4" name="投影片圖像版面配置區 3"/>
          <p:cNvSpPr>
            <a:spLocks noGrp="1" noRot="1" noChangeAspect="1"/>
          </p:cNvSpPr>
          <p:nvPr>
            <p:ph type="sldImg" idx="2"/>
          </p:nvPr>
        </p:nvSpPr>
        <p:spPr>
          <a:xfrm>
            <a:off x="920750" y="747713"/>
            <a:ext cx="4965700" cy="3724275"/>
          </a:xfrm>
          <a:prstGeom prst="rect">
            <a:avLst/>
          </a:prstGeom>
          <a:noFill/>
          <a:ln w="12700">
            <a:solidFill>
              <a:prstClr val="black"/>
            </a:solidFill>
          </a:ln>
        </p:spPr>
        <p:txBody>
          <a:bodyPr vert="horz" lIns="88333" tIns="44167" rIns="88333" bIns="44167" rtlCol="0" anchor="ctr"/>
          <a:lstStyle/>
          <a:p>
            <a:pPr lvl="0"/>
            <a:endParaRPr lang="zh-TW" altLang="en-US" noProof="0"/>
          </a:p>
        </p:txBody>
      </p:sp>
      <p:sp>
        <p:nvSpPr>
          <p:cNvPr id="5" name="備忘稿版面配置區 4"/>
          <p:cNvSpPr>
            <a:spLocks noGrp="1"/>
          </p:cNvSpPr>
          <p:nvPr>
            <p:ph type="body" sz="quarter" idx="3"/>
          </p:nvPr>
        </p:nvSpPr>
        <p:spPr>
          <a:xfrm>
            <a:off x="680558" y="4720153"/>
            <a:ext cx="5446084" cy="4472225"/>
          </a:xfrm>
          <a:prstGeom prst="rect">
            <a:avLst/>
          </a:prstGeom>
        </p:spPr>
        <p:txBody>
          <a:bodyPr vert="horz" lIns="88333" tIns="44167" rIns="88333" bIns="44167" rtlCol="0"/>
          <a:lstStyle/>
          <a:p>
            <a:pPr lvl="0"/>
            <a:r>
              <a:rPr lang="zh-TW" altLang="en-US" noProof="0" dirty="0" smtClean="0"/>
              <a:t>按一下以編輯母片文字樣式</a:t>
            </a:r>
          </a:p>
          <a:p>
            <a:pPr lvl="1"/>
            <a:r>
              <a:rPr lang="zh-TW" altLang="en-US" noProof="0" dirty="0" smtClean="0"/>
              <a:t>第二層</a:t>
            </a:r>
          </a:p>
          <a:p>
            <a:pPr lvl="2"/>
            <a:r>
              <a:rPr lang="zh-TW" altLang="en-US" noProof="0" dirty="0" smtClean="0"/>
              <a:t>第三層</a:t>
            </a:r>
          </a:p>
          <a:p>
            <a:pPr lvl="3"/>
            <a:r>
              <a:rPr lang="zh-TW" altLang="en-US" noProof="0" dirty="0" smtClean="0"/>
              <a:t>第四層</a:t>
            </a:r>
          </a:p>
          <a:p>
            <a:pPr lvl="4"/>
            <a:r>
              <a:rPr lang="zh-TW" altLang="en-US" noProof="0" dirty="0" smtClean="0"/>
              <a:t>第五層</a:t>
            </a:r>
            <a:endParaRPr lang="zh-TW" altLang="en-US" noProof="0" dirty="0"/>
          </a:p>
        </p:txBody>
      </p:sp>
      <p:sp>
        <p:nvSpPr>
          <p:cNvPr id="6" name="頁尾版面配置區 5"/>
          <p:cNvSpPr>
            <a:spLocks noGrp="1"/>
          </p:cNvSpPr>
          <p:nvPr>
            <p:ph type="ftr" sz="quarter" idx="4"/>
          </p:nvPr>
        </p:nvSpPr>
        <p:spPr>
          <a:xfrm>
            <a:off x="0" y="9441895"/>
            <a:ext cx="2950705" cy="495854"/>
          </a:xfrm>
          <a:prstGeom prst="rect">
            <a:avLst/>
          </a:prstGeom>
        </p:spPr>
        <p:txBody>
          <a:bodyPr vert="horz" lIns="88333" tIns="44167" rIns="88333" bIns="44167" rtlCol="0" anchor="b"/>
          <a:lstStyle>
            <a:lvl1pPr algn="l">
              <a:lnSpc>
                <a:spcPct val="80000"/>
              </a:lnSpc>
              <a:spcBef>
                <a:spcPct val="20000"/>
              </a:spcBef>
              <a:buFontTx/>
              <a:buChar char="–"/>
              <a:defRPr sz="1100">
                <a:ea typeface="標楷體" pitchFamily="65" charset="-120"/>
              </a:defRPr>
            </a:lvl1pPr>
          </a:lstStyle>
          <a:p>
            <a:pPr>
              <a:defRPr/>
            </a:pPr>
            <a:endParaRPr lang="zh-TW" altLang="en-US"/>
          </a:p>
        </p:txBody>
      </p:sp>
      <p:sp>
        <p:nvSpPr>
          <p:cNvPr id="7" name="投影片編號版面配置區 6"/>
          <p:cNvSpPr>
            <a:spLocks noGrp="1"/>
          </p:cNvSpPr>
          <p:nvPr>
            <p:ph type="sldNum" sz="quarter" idx="5"/>
          </p:nvPr>
        </p:nvSpPr>
        <p:spPr>
          <a:xfrm>
            <a:off x="3856495" y="9441895"/>
            <a:ext cx="2949084" cy="495854"/>
          </a:xfrm>
          <a:prstGeom prst="rect">
            <a:avLst/>
          </a:prstGeom>
        </p:spPr>
        <p:txBody>
          <a:bodyPr vert="horz" lIns="88333" tIns="44167" rIns="88333" bIns="44167" rtlCol="0" anchor="b"/>
          <a:lstStyle>
            <a:lvl1pPr algn="r">
              <a:lnSpc>
                <a:spcPct val="80000"/>
              </a:lnSpc>
              <a:spcBef>
                <a:spcPct val="20000"/>
              </a:spcBef>
              <a:buFontTx/>
              <a:buChar char="–"/>
              <a:defRPr sz="1100">
                <a:ea typeface="標楷體" pitchFamily="65" charset="-120"/>
              </a:defRPr>
            </a:lvl1pPr>
          </a:lstStyle>
          <a:p>
            <a:pPr>
              <a:defRPr/>
            </a:pPr>
            <a:fld id="{8BDFF70F-4A4B-49A9-9796-EA8926673336}" type="slidenum">
              <a:rPr lang="zh-TW" altLang="en-US"/>
              <a:pPr>
                <a:defRPr/>
              </a:pPr>
              <a:t>‹#›</a:t>
            </a:fld>
            <a:endParaRPr lang="zh-TW" altLang="en-US"/>
          </a:p>
        </p:txBody>
      </p:sp>
    </p:spTree>
    <p:extLst>
      <p:ext uri="{BB962C8B-B14F-4D97-AF65-F5344CB8AC3E}">
        <p14:creationId xmlns:p14="http://schemas.microsoft.com/office/powerpoint/2010/main" val="953184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val="2763231684"/>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1"/>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08620475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333375"/>
            <a:ext cx="2286000" cy="579278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333375"/>
            <a:ext cx="6705600" cy="5792788"/>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68375978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47418760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0" y="333376"/>
            <a:ext cx="9144000" cy="595313"/>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71952387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47425707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28251522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reserve="1">
  <p:cSld name="標題， 2 個小物件與1 個大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57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half" idx="3"/>
          </p:nvPr>
        </p:nvSpPr>
        <p:spPr>
          <a:xfrm>
            <a:off x="4648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36794562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1"/>
            <a:ext cx="8229600" cy="4525963"/>
          </a:xfrm>
          <a:prstGeom prst="rect">
            <a:avLst/>
          </a:prstGeom>
        </p:spPr>
        <p:txBody>
          <a:bodyPr/>
          <a:lstStyle/>
          <a:p>
            <a:pPr lvl="0"/>
            <a:endParaRPr lang="zh-TW" altLang="en-US" noProof="0" smtClean="0"/>
          </a:p>
        </p:txBody>
      </p:sp>
    </p:spTree>
    <p:extLst>
      <p:ext uri="{BB962C8B-B14F-4D97-AF65-F5344CB8AC3E}">
        <p14:creationId xmlns:p14="http://schemas.microsoft.com/office/powerpoint/2010/main" val="163532325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1"/>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499574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16604032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614357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203243300"/>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84830460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53762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1093251593"/>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1"/>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68492150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ppt b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914400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0"/>
          <p:cNvSpPr>
            <a:spLocks noChangeArrowheads="1"/>
          </p:cNvSpPr>
          <p:nvPr userDrawn="1"/>
        </p:nvSpPr>
        <p:spPr bwMode="auto">
          <a:xfrm>
            <a:off x="0" y="0"/>
            <a:ext cx="9144000" cy="6524625"/>
          </a:xfrm>
          <a:prstGeom prst="rect">
            <a:avLst/>
          </a:prstGeom>
          <a:solidFill>
            <a:schemeClr val="bg1">
              <a:alpha val="38039"/>
            </a:schemeClr>
          </a:solidFill>
          <a:ln>
            <a:noFill/>
          </a:ln>
          <a:extLst/>
        </p:spPr>
        <p:txBody>
          <a:bodyPr wrap="none" anchor="ctr"/>
          <a:lstStyle>
            <a:lvl1pPr eaLnBrk="0" hangingPunct="0">
              <a:defRPr kumimoji="1" sz="2000">
                <a:solidFill>
                  <a:schemeClr val="tx1"/>
                </a:solidFill>
                <a:latin typeface="Arial Black" pitchFamily="34" charset="0"/>
                <a:ea typeface="標楷體" pitchFamily="65" charset="-120"/>
              </a:defRPr>
            </a:lvl1pPr>
            <a:lvl2pPr marL="742950" indent="-285750" eaLnBrk="0" hangingPunct="0">
              <a:defRPr kumimoji="1" sz="2000">
                <a:solidFill>
                  <a:schemeClr val="tx1"/>
                </a:solidFill>
                <a:latin typeface="Arial Black" pitchFamily="34" charset="0"/>
                <a:ea typeface="標楷體" pitchFamily="65" charset="-120"/>
              </a:defRPr>
            </a:lvl2pPr>
            <a:lvl3pPr marL="1143000" indent="-228600" eaLnBrk="0" hangingPunct="0">
              <a:defRPr kumimoji="1" sz="2000">
                <a:solidFill>
                  <a:schemeClr val="tx1"/>
                </a:solidFill>
                <a:latin typeface="Arial Black" pitchFamily="34" charset="0"/>
                <a:ea typeface="標楷體" pitchFamily="65" charset="-120"/>
              </a:defRPr>
            </a:lvl3pPr>
            <a:lvl4pPr marL="1600200" indent="-228600" eaLnBrk="0" hangingPunct="0">
              <a:defRPr kumimoji="1" sz="2000">
                <a:solidFill>
                  <a:schemeClr val="tx1"/>
                </a:solidFill>
                <a:latin typeface="Arial Black" pitchFamily="34" charset="0"/>
                <a:ea typeface="標楷體" pitchFamily="65" charset="-120"/>
              </a:defRPr>
            </a:lvl4pPr>
            <a:lvl5pPr marL="2057400" indent="-228600" eaLnBrk="0" hangingPunct="0">
              <a:defRPr kumimoji="1" sz="2000">
                <a:solidFill>
                  <a:schemeClr val="tx1"/>
                </a:solidFill>
                <a:latin typeface="Arial Black" pitchFamily="34" charset="0"/>
                <a:ea typeface="標楷體" pitchFamily="65" charset="-120"/>
              </a:defRPr>
            </a:lvl5pPr>
            <a:lvl6pPr marL="25146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6pPr>
            <a:lvl7pPr marL="29718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7pPr>
            <a:lvl8pPr marL="34290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8pPr>
            <a:lvl9pPr marL="38862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9pPr>
          </a:lstStyle>
          <a:p>
            <a:pPr eaLnBrk="1" hangingPunct="1">
              <a:lnSpc>
                <a:spcPct val="80000"/>
              </a:lnSpc>
              <a:spcBef>
                <a:spcPct val="20000"/>
              </a:spcBef>
              <a:buFontTx/>
              <a:buChar char="–"/>
              <a:defRPr/>
            </a:pPr>
            <a:endParaRPr lang="zh-TW" altLang="en-US" smtClean="0"/>
          </a:p>
        </p:txBody>
      </p:sp>
      <p:sp>
        <p:nvSpPr>
          <p:cNvPr id="1028" name="Text Box 46"/>
          <p:cNvSpPr txBox="1">
            <a:spLocks noChangeArrowheads="1"/>
          </p:cNvSpPr>
          <p:nvPr/>
        </p:nvSpPr>
        <p:spPr bwMode="auto">
          <a:xfrm>
            <a:off x="8243888" y="6491288"/>
            <a:ext cx="647700" cy="369887"/>
          </a:xfrm>
          <a:prstGeom prst="rect">
            <a:avLst/>
          </a:prstGeom>
          <a:noFill/>
          <a:ln>
            <a:noFill/>
          </a:ln>
          <a:extLst/>
        </p:spPr>
        <p:txBody>
          <a:bodyPr>
            <a:spAutoFit/>
          </a:bodyPr>
          <a:lstStyle>
            <a:lvl1pPr eaLnBrk="0" hangingPunct="0">
              <a:defRPr kumimoji="1" sz="2000">
                <a:solidFill>
                  <a:schemeClr val="tx1"/>
                </a:solidFill>
                <a:latin typeface="Arial Black" pitchFamily="34" charset="0"/>
                <a:ea typeface="標楷體" pitchFamily="65" charset="-120"/>
              </a:defRPr>
            </a:lvl1pPr>
            <a:lvl2pPr marL="742950" indent="-285750" eaLnBrk="0" hangingPunct="0">
              <a:defRPr kumimoji="1" sz="2000">
                <a:solidFill>
                  <a:schemeClr val="tx1"/>
                </a:solidFill>
                <a:latin typeface="Arial Black" pitchFamily="34" charset="0"/>
                <a:ea typeface="標楷體" pitchFamily="65" charset="-120"/>
              </a:defRPr>
            </a:lvl2pPr>
            <a:lvl3pPr marL="1143000" indent="-228600" eaLnBrk="0" hangingPunct="0">
              <a:defRPr kumimoji="1" sz="2000">
                <a:solidFill>
                  <a:schemeClr val="tx1"/>
                </a:solidFill>
                <a:latin typeface="Arial Black" pitchFamily="34" charset="0"/>
                <a:ea typeface="標楷體" pitchFamily="65" charset="-120"/>
              </a:defRPr>
            </a:lvl3pPr>
            <a:lvl4pPr marL="1600200" indent="-228600" eaLnBrk="0" hangingPunct="0">
              <a:defRPr kumimoji="1" sz="2000">
                <a:solidFill>
                  <a:schemeClr val="tx1"/>
                </a:solidFill>
                <a:latin typeface="Arial Black" pitchFamily="34" charset="0"/>
                <a:ea typeface="標楷體" pitchFamily="65" charset="-120"/>
              </a:defRPr>
            </a:lvl4pPr>
            <a:lvl5pPr marL="2057400" indent="-228600" eaLnBrk="0" hangingPunct="0">
              <a:defRPr kumimoji="1" sz="2000">
                <a:solidFill>
                  <a:schemeClr val="tx1"/>
                </a:solidFill>
                <a:latin typeface="Arial Black" pitchFamily="34" charset="0"/>
                <a:ea typeface="標楷體" pitchFamily="65" charset="-120"/>
              </a:defRPr>
            </a:lvl5pPr>
            <a:lvl6pPr marL="25146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6pPr>
            <a:lvl7pPr marL="29718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7pPr>
            <a:lvl8pPr marL="34290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8pPr>
            <a:lvl9pPr marL="38862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9pPr>
          </a:lstStyle>
          <a:p>
            <a:pPr eaLnBrk="1" hangingPunct="1">
              <a:spcBef>
                <a:spcPct val="50000"/>
              </a:spcBef>
              <a:defRPr/>
            </a:pPr>
            <a:fld id="{6D0FBE3F-D437-4FBB-9DF0-34DEA3CD7201}" type="slidenum">
              <a:rPr lang="en-US" altLang="zh-TW" sz="1800" b="1" smtClean="0">
                <a:solidFill>
                  <a:srgbClr val="800000"/>
                </a:solidFill>
                <a:latin typeface="Arial" pitchFamily="34" charset="0"/>
                <a:ea typeface="新細明體" pitchFamily="18" charset="-120"/>
              </a:rPr>
              <a:pPr eaLnBrk="1" hangingPunct="1">
                <a:spcBef>
                  <a:spcPct val="50000"/>
                </a:spcBef>
                <a:defRPr/>
              </a:pPr>
              <a:t>‹#›</a:t>
            </a:fld>
            <a:endParaRPr lang="en-US" altLang="zh-TW" sz="1800" b="1" smtClean="0">
              <a:solidFill>
                <a:srgbClr val="800000"/>
              </a:solidFill>
              <a:latin typeface="Arial" pitchFamily="34" charset="0"/>
              <a:ea typeface="新細明體" pitchFamily="18" charset="-120"/>
            </a:endParaRPr>
          </a:p>
        </p:txBody>
      </p:sp>
      <p:sp>
        <p:nvSpPr>
          <p:cNvPr id="2" name="Rectangle 2"/>
          <p:cNvSpPr>
            <a:spLocks noGrp="1" noChangeArrowheads="1"/>
          </p:cNvSpPr>
          <p:nvPr>
            <p:ph type="title"/>
          </p:nvPr>
        </p:nvSpPr>
        <p:spPr bwMode="auto">
          <a:xfrm>
            <a:off x="0" y="333375"/>
            <a:ext cx="9144000" cy="595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pic>
        <p:nvPicPr>
          <p:cNvPr id="1030" name="Picture 79" descr="hlbh"/>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6565900"/>
            <a:ext cx="40513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80"/>
          <p:cNvSpPr>
            <a:spLocks noChangeArrowheads="1"/>
          </p:cNvSpPr>
          <p:nvPr userDrawn="1"/>
        </p:nvSpPr>
        <p:spPr bwMode="auto">
          <a:xfrm>
            <a:off x="457200" y="1600200"/>
            <a:ext cx="8229600" cy="4349750"/>
          </a:xfrm>
          <a:prstGeom prst="rect">
            <a:avLst/>
          </a:prstGeom>
          <a:noFill/>
          <a:ln>
            <a:noFill/>
          </a:ln>
          <a:extLst/>
        </p:spPr>
        <p:txBody>
          <a:bodyPr/>
          <a:lstStyle>
            <a:lvl1pPr marL="342900" indent="-342900" eaLnBrk="0" hangingPunct="0">
              <a:defRPr kumimoji="1" sz="2000">
                <a:solidFill>
                  <a:schemeClr val="tx1"/>
                </a:solidFill>
                <a:latin typeface="Arial Black" pitchFamily="34" charset="0"/>
                <a:ea typeface="標楷體" pitchFamily="65" charset="-120"/>
              </a:defRPr>
            </a:lvl1pPr>
            <a:lvl2pPr marL="742950" indent="-285750" eaLnBrk="0" hangingPunct="0">
              <a:defRPr kumimoji="1" sz="2000">
                <a:solidFill>
                  <a:schemeClr val="tx1"/>
                </a:solidFill>
                <a:latin typeface="Arial Black" pitchFamily="34" charset="0"/>
                <a:ea typeface="標楷體" pitchFamily="65" charset="-120"/>
              </a:defRPr>
            </a:lvl2pPr>
            <a:lvl3pPr marL="1143000" indent="-228600" eaLnBrk="0" hangingPunct="0">
              <a:defRPr kumimoji="1" sz="2000">
                <a:solidFill>
                  <a:schemeClr val="tx1"/>
                </a:solidFill>
                <a:latin typeface="Arial Black" pitchFamily="34" charset="0"/>
                <a:ea typeface="標楷體" pitchFamily="65" charset="-120"/>
              </a:defRPr>
            </a:lvl3pPr>
            <a:lvl4pPr marL="1600200" indent="-228600" eaLnBrk="0" hangingPunct="0">
              <a:defRPr kumimoji="1" sz="2000">
                <a:solidFill>
                  <a:schemeClr val="tx1"/>
                </a:solidFill>
                <a:latin typeface="Arial Black" pitchFamily="34" charset="0"/>
                <a:ea typeface="標楷體" pitchFamily="65" charset="-120"/>
              </a:defRPr>
            </a:lvl4pPr>
            <a:lvl5pPr marL="2057400" indent="-228600" eaLnBrk="0" hangingPunct="0">
              <a:defRPr kumimoji="1" sz="2000">
                <a:solidFill>
                  <a:schemeClr val="tx1"/>
                </a:solidFill>
                <a:latin typeface="Arial Black" pitchFamily="34" charset="0"/>
                <a:ea typeface="標楷體" pitchFamily="65" charset="-120"/>
              </a:defRPr>
            </a:lvl5pPr>
            <a:lvl6pPr marL="25146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6pPr>
            <a:lvl7pPr marL="29718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7pPr>
            <a:lvl8pPr marL="34290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8pPr>
            <a:lvl9pPr marL="38862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9pPr>
          </a:lstStyle>
          <a:p>
            <a:pPr eaLnBrk="1" hangingPunct="1">
              <a:spcBef>
                <a:spcPct val="20000"/>
              </a:spcBef>
              <a:buFontTx/>
              <a:buBlip>
                <a:blip r:embed="rId21"/>
              </a:buBlip>
              <a:defRPr/>
            </a:pPr>
            <a:endParaRPr lang="zh-TW" altLang="zh-TW" sz="3200" smtClean="0">
              <a:latin typeface="Arial" pitchFamily="34" charset="0"/>
              <a:ea typeface="新細明體" pitchFamily="18" charset="-12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p:titleStyle>
    <p:bodyStyle>
      <a:lvl1pPr marL="342900" indent="-342900" algn="l" rtl="0" eaLnBrk="0" fontAlgn="base" hangingPunct="0">
        <a:spcBef>
          <a:spcPct val="20000"/>
        </a:spcBef>
        <a:spcAft>
          <a:spcPct val="0"/>
        </a:spcAft>
        <a:buBlip>
          <a:blip r:embed="rId21"/>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jpeg"/><Relationship Id="rId7" Type="http://schemas.openxmlformats.org/officeDocument/2006/relationships/diagramColors" Target="../diagrams/colors4.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
          <p:cNvSpPr>
            <a:spLocks noChangeArrowheads="1"/>
          </p:cNvSpPr>
          <p:nvPr/>
        </p:nvSpPr>
        <p:spPr bwMode="auto">
          <a:xfrm>
            <a:off x="503238" y="1196975"/>
            <a:ext cx="8172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4400" b="1" dirty="0">
                <a:solidFill>
                  <a:srgbClr val="0000FF"/>
                </a:solidFill>
                <a:latin typeface="Arial" pitchFamily="34" charset="0"/>
                <a:ea typeface="標楷體" pitchFamily="65" charset="-120"/>
              </a:rPr>
              <a:t>國立花蓮高級商業職業學校</a:t>
            </a:r>
          </a:p>
          <a:p>
            <a:pPr algn="ctr" eaLnBrk="1" hangingPunct="1"/>
            <a:r>
              <a:rPr lang="en-US" altLang="zh-TW" sz="2800" b="1" dirty="0">
                <a:solidFill>
                  <a:srgbClr val="0000FF"/>
                </a:solidFill>
                <a:latin typeface="Arial" pitchFamily="34" charset="0"/>
              </a:rPr>
              <a:t>National Hualien Commercial High School</a:t>
            </a:r>
            <a:endParaRPr lang="en-US" altLang="zh-TW" sz="2800" b="1" dirty="0">
              <a:solidFill>
                <a:srgbClr val="0000FF"/>
              </a:solidFill>
              <a:latin typeface="Arial" pitchFamily="34" charset="0"/>
              <a:ea typeface="華康正顏楷體W9(P)" pitchFamily="66" charset="-120"/>
            </a:endParaRPr>
          </a:p>
        </p:txBody>
      </p:sp>
      <p:sp>
        <p:nvSpPr>
          <p:cNvPr id="5" name="文字版面配置區 4"/>
          <p:cNvSpPr>
            <a:spLocks noGrp="1"/>
          </p:cNvSpPr>
          <p:nvPr>
            <p:ph type="body" sz="half" idx="1"/>
          </p:nvPr>
        </p:nvSpPr>
        <p:spPr>
          <a:xfrm>
            <a:off x="503238" y="2781300"/>
            <a:ext cx="8137525" cy="1584325"/>
          </a:xfrm>
        </p:spPr>
        <p:txBody>
          <a:bodyPr/>
          <a:lstStyle/>
          <a:p>
            <a:pPr marL="0" indent="0" algn="ctr">
              <a:buFontTx/>
              <a:buNone/>
              <a:defRPr/>
            </a:pPr>
            <a:r>
              <a:rPr lang="en-US" altLang="zh-TW"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106</a:t>
            </a:r>
            <a:r>
              <a:rPr lang="zh-TW" altLang="en-US"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學年度</a:t>
            </a:r>
            <a:r>
              <a:rPr lang="zh-TW" altLang="en-US" sz="44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第一學期</a:t>
            </a:r>
            <a:r>
              <a:rPr lang="zh-TW" altLang="en-US"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高職優質化</a:t>
            </a:r>
            <a:endParaRPr lang="en-US" altLang="zh-TW"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marL="0" indent="0" algn="ctr">
              <a:buFontTx/>
              <a:buNone/>
              <a:defRPr/>
            </a:pPr>
            <a:r>
              <a:rPr lang="zh-TW" altLang="en-US" sz="4400" b="1"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校際經驗</a:t>
            </a:r>
            <a:r>
              <a:rPr lang="zh-TW" altLang="en-US" sz="44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交流</a:t>
            </a:r>
            <a:r>
              <a:rPr lang="zh-TW" altLang="en-US" sz="4400" b="1"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暨</a:t>
            </a:r>
            <a:r>
              <a:rPr lang="zh-TW" altLang="en-US" sz="44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專業諮詢</a:t>
            </a:r>
            <a:r>
              <a:rPr lang="zh-TW" altLang="en-US"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簡報</a:t>
            </a:r>
            <a:endParaRPr lang="zh-TW" altLang="en-US" sz="4400" baseline="-250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marL="0" indent="0" algn="ctr">
              <a:buFontTx/>
              <a:buNone/>
              <a:defRPr/>
            </a:pPr>
            <a:endParaRPr lang="zh-TW" altLang="en-US" dirty="0">
              <a:effectLst>
                <a:outerShdw blurRad="38100" dist="38100" dir="2700000" algn="tl">
                  <a:srgbClr val="000000">
                    <a:alpha val="43137"/>
                  </a:srgbClr>
                </a:outerShdw>
              </a:effectLst>
            </a:endParaRPr>
          </a:p>
        </p:txBody>
      </p:sp>
      <p:sp>
        <p:nvSpPr>
          <p:cNvPr id="3076" name="矩形 5"/>
          <p:cNvSpPr>
            <a:spLocks noChangeArrowheads="1"/>
          </p:cNvSpPr>
          <p:nvPr/>
        </p:nvSpPr>
        <p:spPr bwMode="auto">
          <a:xfrm>
            <a:off x="3830638" y="4918075"/>
            <a:ext cx="48133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lnSpc>
                <a:spcPct val="80000"/>
              </a:lnSpc>
              <a:spcBef>
                <a:spcPct val="20000"/>
              </a:spcBef>
            </a:pPr>
            <a:r>
              <a:rPr lang="zh-TW" altLang="en-US" sz="3200" b="1" dirty="0">
                <a:solidFill>
                  <a:srgbClr val="996600"/>
                </a:solidFill>
                <a:latin typeface="Arial" pitchFamily="34" charset="0"/>
                <a:ea typeface="標楷體" pitchFamily="65" charset="-120"/>
              </a:rPr>
              <a:t>報告人：教務主任 呂善成</a:t>
            </a:r>
          </a:p>
        </p:txBody>
      </p:sp>
      <p:sp>
        <p:nvSpPr>
          <p:cNvPr id="3077" name="矩形 5"/>
          <p:cNvSpPr>
            <a:spLocks noChangeArrowheads="1"/>
          </p:cNvSpPr>
          <p:nvPr/>
        </p:nvSpPr>
        <p:spPr bwMode="auto">
          <a:xfrm>
            <a:off x="6846028" y="5384800"/>
            <a:ext cx="1786066"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lnSpc>
                <a:spcPct val="80000"/>
              </a:lnSpc>
              <a:spcBef>
                <a:spcPct val="20000"/>
              </a:spcBef>
            </a:pPr>
            <a:r>
              <a:rPr lang="en-US" altLang="zh-TW" sz="2800" dirty="0" smtClean="0">
                <a:solidFill>
                  <a:srgbClr val="996600"/>
                </a:solidFill>
                <a:latin typeface="Arial" pitchFamily="34" charset="0"/>
                <a:ea typeface="標楷體" pitchFamily="65" charset="-120"/>
              </a:rPr>
              <a:t>106.12.22</a:t>
            </a:r>
            <a:endParaRPr lang="zh-TW" altLang="en-US" sz="2800" dirty="0">
              <a:solidFill>
                <a:srgbClr val="996600"/>
              </a:solidFill>
              <a:latin typeface="Arial" pitchFamily="34" charset="0"/>
              <a:ea typeface="標楷體" pitchFamily="65" charset="-120"/>
            </a:endParaRPr>
          </a:p>
        </p:txBody>
      </p:sp>
    </p:spTree>
    <p:extLst>
      <p:ext uri="{BB962C8B-B14F-4D97-AF65-F5344CB8AC3E}">
        <p14:creationId xmlns:p14="http://schemas.microsoft.com/office/powerpoint/2010/main" val="23103537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4"/>
          <p:cNvSpPr txBox="1">
            <a:spLocks/>
          </p:cNvSpPr>
          <p:nvPr/>
        </p:nvSpPr>
        <p:spPr>
          <a:xfrm>
            <a:off x="0" y="312738"/>
            <a:ext cx="9144000" cy="595312"/>
          </a:xfrm>
          <a:prstGeom prst="rect">
            <a:avLst/>
          </a:prstGeom>
        </p:spPr>
        <p:txBody>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學校願景與經營策略</a:t>
            </a:r>
          </a:p>
        </p:txBody>
      </p:sp>
      <p:pic>
        <p:nvPicPr>
          <p:cNvPr id="1026" name="Picture 2" descr="C:\Users\academy\Desktop\106高職優質化計畫\學生圖像\學校願景與學生圖像\1061117新學校願景-新.jpg"/>
          <p:cNvPicPr>
            <a:picLocks noChangeAspect="1" noChangeArrowheads="1"/>
          </p:cNvPicPr>
          <p:nvPr/>
        </p:nvPicPr>
        <p:blipFill rotWithShape="1">
          <a:blip r:embed="rId2">
            <a:extLst>
              <a:ext uri="{28A0092B-C50C-407E-A947-70E740481C1C}">
                <a14:useLocalDpi xmlns:a14="http://schemas.microsoft.com/office/drawing/2010/main" val="0"/>
              </a:ext>
            </a:extLst>
          </a:blip>
          <a:srcRect l="17084" t="10316" r="15032"/>
          <a:stretch/>
        </p:blipFill>
        <p:spPr bwMode="auto">
          <a:xfrm>
            <a:off x="2046962" y="1065265"/>
            <a:ext cx="5050076" cy="500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4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1116013" y="1700213"/>
            <a:ext cx="5472112"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學校優質化自主管理</a:t>
            </a:r>
          </a:p>
        </p:txBody>
      </p:sp>
    </p:spTree>
    <p:extLst>
      <p:ext uri="{BB962C8B-B14F-4D97-AF65-F5344CB8AC3E}">
        <p14:creationId xmlns:p14="http://schemas.microsoft.com/office/powerpoint/2010/main" val="30620630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1043608" y="260648"/>
          <a:ext cx="6912768" cy="595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畫布 2"/>
          <p:cNvGrpSpPr>
            <a:grpSpLocks noChangeAspect="1"/>
          </p:cNvGrpSpPr>
          <p:nvPr/>
        </p:nvGrpSpPr>
        <p:grpSpPr>
          <a:xfrm>
            <a:off x="1115616" y="957396"/>
            <a:ext cx="6757336" cy="5900604"/>
            <a:chOff x="0" y="0"/>
            <a:chExt cx="6248400" cy="8220075"/>
          </a:xfrm>
        </p:grpSpPr>
        <p:sp>
          <p:nvSpPr>
            <p:cNvPr id="6" name="矩形 5"/>
            <p:cNvSpPr/>
            <p:nvPr/>
          </p:nvSpPr>
          <p:spPr>
            <a:xfrm>
              <a:off x="0" y="0"/>
              <a:ext cx="6248400" cy="8220075"/>
            </a:xfrm>
            <a:prstGeom prst="rect">
              <a:avLst/>
            </a:prstGeom>
            <a:noFill/>
          </p:spPr>
        </p:sp>
        <p:cxnSp>
          <p:nvCxnSpPr>
            <p:cNvPr id="7" name="Line 4"/>
            <p:cNvCxnSpPr/>
            <p:nvPr/>
          </p:nvCxnSpPr>
          <p:spPr bwMode="auto">
            <a:xfrm>
              <a:off x="2609850" y="6296660"/>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 name="Line 5"/>
            <p:cNvCxnSpPr/>
            <p:nvPr/>
          </p:nvCxnSpPr>
          <p:spPr bwMode="auto">
            <a:xfrm>
              <a:off x="2056765" y="6298565"/>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 name="Rectangle 7"/>
            <p:cNvSpPr>
              <a:spLocks noChangeArrowheads="1"/>
            </p:cNvSpPr>
            <p:nvPr/>
          </p:nvSpPr>
          <p:spPr bwMode="auto">
            <a:xfrm>
              <a:off x="5124450" y="1814830"/>
              <a:ext cx="1047750" cy="491045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zh-TW" altLang="en-US"/>
            </a:p>
          </p:txBody>
        </p:sp>
        <p:sp>
          <p:nvSpPr>
            <p:cNvPr id="10" name="Rectangle 8"/>
            <p:cNvSpPr>
              <a:spLocks noChangeArrowheads="1"/>
            </p:cNvSpPr>
            <p:nvPr/>
          </p:nvSpPr>
          <p:spPr bwMode="auto">
            <a:xfrm>
              <a:off x="142240" y="213360"/>
              <a:ext cx="996315" cy="67259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zh-TW" altLang="en-US"/>
            </a:p>
          </p:txBody>
        </p:sp>
        <p:sp>
          <p:nvSpPr>
            <p:cNvPr id="11" name="Text Box 9"/>
            <p:cNvSpPr txBox="1">
              <a:spLocks noChangeArrowheads="1"/>
            </p:cNvSpPr>
            <p:nvPr/>
          </p:nvSpPr>
          <p:spPr bwMode="auto">
            <a:xfrm>
              <a:off x="212725" y="426720"/>
              <a:ext cx="85471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教務處</a:t>
              </a:r>
              <a:endParaRPr lang="zh-TW" sz="1200" kern="100">
                <a:effectLst/>
                <a:latin typeface="Calibri"/>
                <a:ea typeface="新細明體"/>
                <a:cs typeface="Times New Roman"/>
              </a:endParaRPr>
            </a:p>
          </p:txBody>
        </p:sp>
        <p:sp>
          <p:nvSpPr>
            <p:cNvPr id="12" name="Text Box 10"/>
            <p:cNvSpPr txBox="1">
              <a:spLocks noChangeArrowheads="1"/>
            </p:cNvSpPr>
            <p:nvPr/>
          </p:nvSpPr>
          <p:spPr bwMode="auto">
            <a:xfrm>
              <a:off x="228600" y="1669286"/>
              <a:ext cx="833583"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dirty="0">
                  <a:effectLst/>
                  <a:latin typeface="Calibri"/>
                  <a:ea typeface="標楷體"/>
                  <a:cs typeface="Times New Roman"/>
                </a:rPr>
                <a:t>學務處</a:t>
              </a:r>
              <a:endParaRPr lang="zh-TW" sz="1200" kern="100" dirty="0">
                <a:effectLst/>
                <a:latin typeface="Calibri"/>
                <a:ea typeface="新細明體"/>
                <a:cs typeface="Times New Roman"/>
              </a:endParaRPr>
            </a:p>
          </p:txBody>
        </p:sp>
        <p:sp>
          <p:nvSpPr>
            <p:cNvPr id="13" name="Text Box 11"/>
            <p:cNvSpPr txBox="1">
              <a:spLocks noChangeArrowheads="1"/>
            </p:cNvSpPr>
            <p:nvPr/>
          </p:nvSpPr>
          <p:spPr bwMode="auto">
            <a:xfrm>
              <a:off x="220662" y="2295207"/>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總務處</a:t>
              </a:r>
              <a:endParaRPr lang="zh-TW" sz="1200" kern="100">
                <a:effectLst/>
                <a:latin typeface="Calibri"/>
                <a:ea typeface="新細明體"/>
                <a:cs typeface="Times New Roman"/>
              </a:endParaRPr>
            </a:p>
          </p:txBody>
        </p:sp>
        <p:sp>
          <p:nvSpPr>
            <p:cNvPr id="14" name="Text Box 12"/>
            <p:cNvSpPr txBox="1">
              <a:spLocks noChangeArrowheads="1"/>
            </p:cNvSpPr>
            <p:nvPr/>
          </p:nvSpPr>
          <p:spPr bwMode="auto">
            <a:xfrm>
              <a:off x="228600" y="2943542"/>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dirty="0">
                  <a:effectLst/>
                  <a:latin typeface="Calibri"/>
                  <a:ea typeface="標楷體"/>
                  <a:cs typeface="Times New Roman"/>
                </a:rPr>
                <a:t>實習處</a:t>
              </a:r>
              <a:endParaRPr lang="zh-TW" sz="1200" kern="100" dirty="0">
                <a:effectLst/>
                <a:latin typeface="Calibri"/>
                <a:ea typeface="新細明體"/>
                <a:cs typeface="Times New Roman"/>
              </a:endParaRPr>
            </a:p>
          </p:txBody>
        </p:sp>
        <p:sp>
          <p:nvSpPr>
            <p:cNvPr id="15" name="Text Box 13"/>
            <p:cNvSpPr txBox="1">
              <a:spLocks noChangeArrowheads="1"/>
            </p:cNvSpPr>
            <p:nvPr/>
          </p:nvSpPr>
          <p:spPr bwMode="auto">
            <a:xfrm>
              <a:off x="228600" y="4039248"/>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輔導室</a:t>
              </a:r>
              <a:endParaRPr lang="zh-TW" sz="1200" kern="100">
                <a:effectLst/>
                <a:latin typeface="Calibri"/>
                <a:ea typeface="新細明體"/>
                <a:cs typeface="Times New Roman"/>
              </a:endParaRPr>
            </a:p>
          </p:txBody>
        </p:sp>
        <p:sp>
          <p:nvSpPr>
            <p:cNvPr id="16" name="Text Box 15"/>
            <p:cNvSpPr txBox="1">
              <a:spLocks noChangeArrowheads="1"/>
            </p:cNvSpPr>
            <p:nvPr/>
          </p:nvSpPr>
          <p:spPr bwMode="auto">
            <a:xfrm>
              <a:off x="237927" y="4690067"/>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會計室</a:t>
              </a:r>
              <a:endParaRPr lang="zh-TW" sz="1200" kern="100">
                <a:effectLst/>
                <a:latin typeface="Calibri"/>
                <a:ea typeface="新細明體"/>
                <a:cs typeface="Times New Roman"/>
              </a:endParaRPr>
            </a:p>
          </p:txBody>
        </p:sp>
        <p:sp>
          <p:nvSpPr>
            <p:cNvPr id="17" name="Text Box 16"/>
            <p:cNvSpPr txBox="1">
              <a:spLocks noChangeArrowheads="1"/>
            </p:cNvSpPr>
            <p:nvPr/>
          </p:nvSpPr>
          <p:spPr bwMode="auto">
            <a:xfrm>
              <a:off x="228357" y="5391150"/>
              <a:ext cx="854710"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人事室</a:t>
              </a:r>
              <a:endParaRPr lang="zh-TW" sz="1200" kern="100">
                <a:effectLst/>
                <a:latin typeface="Calibri"/>
                <a:ea typeface="新細明體"/>
                <a:cs typeface="Times New Roman"/>
              </a:endParaRPr>
            </a:p>
          </p:txBody>
        </p:sp>
        <p:sp>
          <p:nvSpPr>
            <p:cNvPr id="18" name="Text Box 17"/>
            <p:cNvSpPr txBox="1">
              <a:spLocks noChangeArrowheads="1"/>
            </p:cNvSpPr>
            <p:nvPr/>
          </p:nvSpPr>
          <p:spPr bwMode="auto">
            <a:xfrm>
              <a:off x="228600" y="1067436"/>
              <a:ext cx="838835" cy="4184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100" kern="100" dirty="0" smtClean="0">
                  <a:effectLst/>
                  <a:latin typeface="Calibri"/>
                  <a:ea typeface="標楷體"/>
                  <a:cs typeface="Times New Roman"/>
                </a:rPr>
                <a:t>教學研究會</a:t>
              </a:r>
              <a:endParaRPr lang="zh-TW" sz="1200" kern="100" dirty="0">
                <a:effectLst/>
                <a:latin typeface="Calibri"/>
                <a:ea typeface="新細明體"/>
                <a:cs typeface="Times New Roman"/>
              </a:endParaRPr>
            </a:p>
          </p:txBody>
        </p:sp>
        <p:sp>
          <p:nvSpPr>
            <p:cNvPr id="19" name="Text Box 18"/>
            <p:cNvSpPr txBox="1">
              <a:spLocks noChangeArrowheads="1"/>
            </p:cNvSpPr>
            <p:nvPr/>
          </p:nvSpPr>
          <p:spPr bwMode="auto">
            <a:xfrm>
              <a:off x="228600" y="3602667"/>
              <a:ext cx="838835" cy="3200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100" kern="100" dirty="0">
                  <a:effectLst/>
                  <a:latin typeface="Calibri"/>
                  <a:ea typeface="標楷體"/>
                  <a:cs typeface="Times New Roman"/>
                </a:rPr>
                <a:t>各職業類科</a:t>
              </a:r>
              <a:endParaRPr lang="zh-TW" sz="1200" kern="100" dirty="0">
                <a:effectLst/>
                <a:latin typeface="Calibri"/>
                <a:ea typeface="新細明體"/>
                <a:cs typeface="Times New Roman"/>
              </a:endParaRPr>
            </a:p>
          </p:txBody>
        </p:sp>
        <p:sp>
          <p:nvSpPr>
            <p:cNvPr id="20" name="Text Box 19"/>
            <p:cNvSpPr txBox="1">
              <a:spLocks noChangeArrowheads="1"/>
            </p:cNvSpPr>
            <p:nvPr/>
          </p:nvSpPr>
          <p:spPr bwMode="auto">
            <a:xfrm>
              <a:off x="2206625" y="106680"/>
              <a:ext cx="1993265"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高職優質化輔助方案</a:t>
              </a:r>
              <a:endParaRPr lang="zh-TW" sz="1200" kern="100">
                <a:effectLst/>
                <a:latin typeface="Calibri"/>
                <a:ea typeface="新細明體"/>
                <a:cs typeface="Times New Roman"/>
              </a:endParaRPr>
            </a:p>
          </p:txBody>
        </p:sp>
        <p:sp>
          <p:nvSpPr>
            <p:cNvPr id="21" name="Text Box 20"/>
            <p:cNvSpPr txBox="1">
              <a:spLocks noChangeArrowheads="1"/>
            </p:cNvSpPr>
            <p:nvPr/>
          </p:nvSpPr>
          <p:spPr bwMode="auto">
            <a:xfrm>
              <a:off x="2206625" y="854075"/>
              <a:ext cx="1993265"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計畫總負責人：校長</a:t>
              </a:r>
              <a:endParaRPr lang="zh-TW" sz="1200" kern="100">
                <a:effectLst/>
                <a:latin typeface="Calibri"/>
                <a:ea typeface="新細明體"/>
                <a:cs typeface="Times New Roman"/>
              </a:endParaRPr>
            </a:p>
          </p:txBody>
        </p:sp>
        <p:sp>
          <p:nvSpPr>
            <p:cNvPr id="22" name="Text Box 21"/>
            <p:cNvSpPr txBox="1">
              <a:spLocks noChangeArrowheads="1"/>
            </p:cNvSpPr>
            <p:nvPr/>
          </p:nvSpPr>
          <p:spPr bwMode="auto">
            <a:xfrm>
              <a:off x="2206625" y="1601470"/>
              <a:ext cx="1993265"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計畫總執行：教務主任</a:t>
              </a:r>
              <a:endParaRPr lang="zh-TW" sz="1200" kern="100">
                <a:effectLst/>
                <a:latin typeface="Calibri"/>
                <a:ea typeface="新細明體"/>
                <a:cs typeface="Times New Roman"/>
              </a:endParaRPr>
            </a:p>
          </p:txBody>
        </p:sp>
        <p:sp>
          <p:nvSpPr>
            <p:cNvPr id="23" name="Text Box 22"/>
            <p:cNvSpPr txBox="1">
              <a:spLocks noChangeArrowheads="1"/>
            </p:cNvSpPr>
            <p:nvPr/>
          </p:nvSpPr>
          <p:spPr bwMode="auto">
            <a:xfrm>
              <a:off x="2206625" y="2348865"/>
              <a:ext cx="1993265"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計畫總管考：校長秘書</a:t>
              </a:r>
              <a:endParaRPr lang="zh-TW" sz="1200" kern="100">
                <a:effectLst/>
                <a:latin typeface="Calibri"/>
                <a:ea typeface="新細明體"/>
                <a:cs typeface="Times New Roman"/>
              </a:endParaRPr>
            </a:p>
            <a:p>
              <a:pPr>
                <a:spcAft>
                  <a:spcPts val="0"/>
                </a:spcAft>
              </a:pPr>
              <a:r>
                <a:rPr lang="en-US" sz="1200" kern="100">
                  <a:effectLst/>
                  <a:latin typeface="Calibri"/>
                  <a:ea typeface="新細明體"/>
                  <a:cs typeface="Times New Roman"/>
                </a:rPr>
                <a:t> </a:t>
              </a:r>
              <a:endParaRPr lang="zh-TW" sz="1200" kern="100">
                <a:effectLst/>
                <a:latin typeface="Calibri"/>
                <a:ea typeface="新細明體"/>
                <a:cs typeface="Times New Roman"/>
              </a:endParaRPr>
            </a:p>
          </p:txBody>
        </p:sp>
        <p:sp>
          <p:nvSpPr>
            <p:cNvPr id="24" name="Text Box 23"/>
            <p:cNvSpPr txBox="1">
              <a:spLocks noChangeArrowheads="1"/>
            </p:cNvSpPr>
            <p:nvPr/>
          </p:nvSpPr>
          <p:spPr bwMode="auto">
            <a:xfrm>
              <a:off x="5195570" y="320040"/>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zh-TW" sz="1400" kern="100">
                  <a:effectLst/>
                  <a:latin typeface="Calibri"/>
                  <a:ea typeface="標楷體"/>
                  <a:cs typeface="Times New Roman"/>
                </a:rPr>
                <a:t>成果報告</a:t>
              </a:r>
              <a:endParaRPr lang="zh-TW" sz="1200" kern="100">
                <a:effectLst/>
                <a:latin typeface="Calibri"/>
                <a:ea typeface="新細明體"/>
                <a:cs typeface="Times New Roman"/>
              </a:endParaRPr>
            </a:p>
          </p:txBody>
        </p:sp>
        <p:sp>
          <p:nvSpPr>
            <p:cNvPr id="25" name="Text Box 24"/>
            <p:cNvSpPr txBox="1">
              <a:spLocks noChangeArrowheads="1"/>
            </p:cNvSpPr>
            <p:nvPr/>
          </p:nvSpPr>
          <p:spPr bwMode="auto">
            <a:xfrm>
              <a:off x="5195570" y="1067435"/>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校際交流</a:t>
              </a:r>
              <a:endParaRPr lang="zh-TW" sz="1200" kern="100">
                <a:effectLst/>
                <a:latin typeface="Calibri"/>
                <a:ea typeface="新細明體"/>
                <a:cs typeface="Times New Roman"/>
              </a:endParaRPr>
            </a:p>
          </p:txBody>
        </p:sp>
        <p:sp>
          <p:nvSpPr>
            <p:cNvPr id="26" name="Text Box 25"/>
            <p:cNvSpPr txBox="1">
              <a:spLocks noChangeArrowheads="1"/>
            </p:cNvSpPr>
            <p:nvPr/>
          </p:nvSpPr>
          <p:spPr bwMode="auto">
            <a:xfrm>
              <a:off x="5195570" y="1921510"/>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績效評估</a:t>
              </a:r>
              <a:endParaRPr lang="zh-TW" sz="1200" kern="100">
                <a:effectLst/>
                <a:latin typeface="Calibri"/>
                <a:ea typeface="新細明體"/>
                <a:cs typeface="Times New Roman"/>
              </a:endParaRPr>
            </a:p>
          </p:txBody>
        </p:sp>
        <p:sp>
          <p:nvSpPr>
            <p:cNvPr id="27" name="Text Box 26"/>
            <p:cNvSpPr txBox="1">
              <a:spLocks noChangeArrowheads="1"/>
            </p:cNvSpPr>
            <p:nvPr/>
          </p:nvSpPr>
          <p:spPr bwMode="auto">
            <a:xfrm>
              <a:off x="5195570" y="2668905"/>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計畫管考</a:t>
              </a:r>
              <a:endParaRPr lang="zh-TW" sz="1200" kern="100">
                <a:effectLst/>
                <a:latin typeface="Calibri"/>
                <a:ea typeface="新細明體"/>
                <a:cs typeface="Times New Roman"/>
              </a:endParaRPr>
            </a:p>
          </p:txBody>
        </p:sp>
        <p:sp>
          <p:nvSpPr>
            <p:cNvPr id="28" name="Text Box 27"/>
            <p:cNvSpPr txBox="1">
              <a:spLocks noChangeArrowheads="1"/>
            </p:cNvSpPr>
            <p:nvPr/>
          </p:nvSpPr>
          <p:spPr bwMode="auto">
            <a:xfrm>
              <a:off x="5195570" y="3416300"/>
              <a:ext cx="924560"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zh-TW" sz="1400" kern="100">
                  <a:effectLst/>
                  <a:latin typeface="Calibri"/>
                  <a:ea typeface="標楷體"/>
                  <a:cs typeface="Times New Roman"/>
                </a:rPr>
                <a:t>外部諮詢</a:t>
              </a:r>
              <a:endParaRPr lang="zh-TW" sz="1200" kern="100">
                <a:effectLst/>
                <a:latin typeface="Calibri"/>
                <a:ea typeface="新細明體"/>
                <a:cs typeface="Times New Roman"/>
              </a:endParaRPr>
            </a:p>
          </p:txBody>
        </p:sp>
        <p:sp>
          <p:nvSpPr>
            <p:cNvPr id="29" name="Text Box 28"/>
            <p:cNvSpPr txBox="1">
              <a:spLocks noChangeArrowheads="1"/>
            </p:cNvSpPr>
            <p:nvPr/>
          </p:nvSpPr>
          <p:spPr bwMode="auto">
            <a:xfrm>
              <a:off x="5195570" y="4163695"/>
              <a:ext cx="924560"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內部管考</a:t>
              </a:r>
              <a:endParaRPr lang="zh-TW" sz="1200" kern="100">
                <a:effectLst/>
                <a:latin typeface="Calibri"/>
                <a:ea typeface="新細明體"/>
                <a:cs typeface="Times New Roman"/>
              </a:endParaRPr>
            </a:p>
          </p:txBody>
        </p:sp>
        <p:sp>
          <p:nvSpPr>
            <p:cNvPr id="30" name="Text Box 29"/>
            <p:cNvSpPr txBox="1">
              <a:spLocks noChangeArrowheads="1"/>
            </p:cNvSpPr>
            <p:nvPr/>
          </p:nvSpPr>
          <p:spPr bwMode="auto">
            <a:xfrm>
              <a:off x="5195570" y="4910455"/>
              <a:ext cx="924560" cy="53403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dirty="0">
                  <a:effectLst/>
                  <a:latin typeface="Calibri"/>
                  <a:ea typeface="標楷體"/>
                  <a:cs typeface="Times New Roman"/>
                </a:rPr>
                <a:t>經費運用</a:t>
              </a:r>
              <a:endParaRPr lang="zh-TW" sz="1200" kern="100" dirty="0">
                <a:effectLst/>
                <a:latin typeface="Calibri"/>
                <a:ea typeface="新細明體"/>
                <a:cs typeface="Times New Roman"/>
              </a:endParaRPr>
            </a:p>
          </p:txBody>
        </p:sp>
        <p:sp>
          <p:nvSpPr>
            <p:cNvPr id="31" name="Text Box 30"/>
            <p:cNvSpPr txBox="1">
              <a:spLocks noChangeArrowheads="1"/>
            </p:cNvSpPr>
            <p:nvPr/>
          </p:nvSpPr>
          <p:spPr bwMode="auto">
            <a:xfrm>
              <a:off x="5195570" y="5657850"/>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計畫執行</a:t>
              </a:r>
              <a:endParaRPr lang="zh-TW" sz="1200" kern="100">
                <a:effectLst/>
                <a:latin typeface="Calibri"/>
                <a:ea typeface="新細明體"/>
                <a:cs typeface="Times New Roman"/>
              </a:endParaRPr>
            </a:p>
          </p:txBody>
        </p:sp>
        <p:sp>
          <p:nvSpPr>
            <p:cNvPr id="32" name="Text Box 31"/>
            <p:cNvSpPr txBox="1">
              <a:spLocks noChangeArrowheads="1"/>
            </p:cNvSpPr>
            <p:nvPr/>
          </p:nvSpPr>
          <p:spPr bwMode="auto">
            <a:xfrm>
              <a:off x="5195570" y="6405245"/>
              <a:ext cx="92456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zh-TW" sz="800" kern="100">
                  <a:effectLst/>
                  <a:latin typeface="Calibri"/>
                  <a:ea typeface="新細明體"/>
                  <a:cs typeface="Times New Roman"/>
                </a:rPr>
                <a:t>●</a:t>
              </a:r>
              <a:r>
                <a:rPr lang="zh-TW" sz="1200" kern="100">
                  <a:effectLst/>
                  <a:latin typeface="Calibri"/>
                  <a:ea typeface="標楷體"/>
                  <a:cs typeface="Times New Roman"/>
                </a:rPr>
                <a:t>自主管理</a:t>
              </a:r>
              <a:endParaRPr lang="zh-TW" sz="1200" kern="100">
                <a:effectLst/>
                <a:latin typeface="Calibri"/>
                <a:ea typeface="新細明體"/>
                <a:cs typeface="Times New Roman"/>
              </a:endParaRPr>
            </a:p>
          </p:txBody>
        </p:sp>
        <p:sp>
          <p:nvSpPr>
            <p:cNvPr id="33" name="Text Box 33"/>
            <p:cNvSpPr txBox="1">
              <a:spLocks noChangeArrowheads="1"/>
            </p:cNvSpPr>
            <p:nvPr/>
          </p:nvSpPr>
          <p:spPr bwMode="auto">
            <a:xfrm>
              <a:off x="1257300" y="7259320"/>
              <a:ext cx="390525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高職優質化輔助方案學校網站</a:t>
              </a:r>
              <a:endParaRPr lang="zh-TW" sz="1200" kern="100">
                <a:effectLst/>
                <a:latin typeface="Calibri"/>
                <a:ea typeface="新細明體"/>
                <a:cs typeface="Times New Roman"/>
              </a:endParaRPr>
            </a:p>
          </p:txBody>
        </p:sp>
        <p:cxnSp>
          <p:nvCxnSpPr>
            <p:cNvPr id="34" name="Line 34"/>
            <p:cNvCxnSpPr/>
            <p:nvPr/>
          </p:nvCxnSpPr>
          <p:spPr bwMode="auto">
            <a:xfrm>
              <a:off x="3202940" y="64071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Line 35"/>
            <p:cNvCxnSpPr/>
            <p:nvPr/>
          </p:nvCxnSpPr>
          <p:spPr bwMode="auto">
            <a:xfrm>
              <a:off x="3202940" y="1388110"/>
              <a:ext cx="635"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Line 36"/>
            <p:cNvCxnSpPr/>
            <p:nvPr/>
          </p:nvCxnSpPr>
          <p:spPr bwMode="auto">
            <a:xfrm>
              <a:off x="3202940" y="2134870"/>
              <a:ext cx="635" cy="2139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Line 37"/>
            <p:cNvCxnSpPr/>
            <p:nvPr/>
          </p:nvCxnSpPr>
          <p:spPr bwMode="auto">
            <a:xfrm>
              <a:off x="3202940" y="2882265"/>
              <a:ext cx="0" cy="320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8" name="Line 38"/>
            <p:cNvCxnSpPr/>
            <p:nvPr/>
          </p:nvCxnSpPr>
          <p:spPr bwMode="auto">
            <a:xfrm flipV="1">
              <a:off x="2070100" y="3202941"/>
              <a:ext cx="2627312" cy="6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9" name="Line 39"/>
            <p:cNvCxnSpPr/>
            <p:nvPr/>
          </p:nvCxnSpPr>
          <p:spPr bwMode="auto">
            <a:xfrm>
              <a:off x="1138555" y="2988945"/>
              <a:ext cx="206438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0" name="Line 40"/>
            <p:cNvCxnSpPr/>
            <p:nvPr/>
          </p:nvCxnSpPr>
          <p:spPr bwMode="auto">
            <a:xfrm>
              <a:off x="4309110" y="3203575"/>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 name="Line 41"/>
            <p:cNvCxnSpPr/>
            <p:nvPr/>
          </p:nvCxnSpPr>
          <p:spPr bwMode="auto">
            <a:xfrm>
              <a:off x="3202940" y="3210560"/>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2" name="Line 42"/>
            <p:cNvCxnSpPr/>
            <p:nvPr/>
          </p:nvCxnSpPr>
          <p:spPr bwMode="auto">
            <a:xfrm>
              <a:off x="2070100" y="3202940"/>
              <a:ext cx="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3" name="Line 43"/>
            <p:cNvCxnSpPr/>
            <p:nvPr/>
          </p:nvCxnSpPr>
          <p:spPr bwMode="auto">
            <a:xfrm>
              <a:off x="3756660" y="3210560"/>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4" name="Line 45"/>
            <p:cNvCxnSpPr/>
            <p:nvPr/>
          </p:nvCxnSpPr>
          <p:spPr bwMode="auto">
            <a:xfrm>
              <a:off x="3199765" y="6296660"/>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 name="Line 46"/>
            <p:cNvCxnSpPr/>
            <p:nvPr/>
          </p:nvCxnSpPr>
          <p:spPr bwMode="auto">
            <a:xfrm>
              <a:off x="3757295" y="6298565"/>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6" name="Line 48"/>
            <p:cNvCxnSpPr/>
            <p:nvPr/>
          </p:nvCxnSpPr>
          <p:spPr bwMode="auto">
            <a:xfrm>
              <a:off x="4321810" y="6298565"/>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 name="Line 49"/>
            <p:cNvCxnSpPr/>
            <p:nvPr/>
          </p:nvCxnSpPr>
          <p:spPr bwMode="auto">
            <a:xfrm flipV="1">
              <a:off x="2057400" y="6939915"/>
              <a:ext cx="3565525" cy="38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8" name="Line 50"/>
            <p:cNvCxnSpPr/>
            <p:nvPr/>
          </p:nvCxnSpPr>
          <p:spPr bwMode="auto">
            <a:xfrm flipV="1">
              <a:off x="5622925" y="6725285"/>
              <a:ext cx="0" cy="2139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9" name="Line 51"/>
            <p:cNvCxnSpPr/>
            <p:nvPr/>
          </p:nvCxnSpPr>
          <p:spPr bwMode="auto">
            <a:xfrm flipV="1">
              <a:off x="5622925" y="5444490"/>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0" name="Line 52"/>
            <p:cNvCxnSpPr/>
            <p:nvPr/>
          </p:nvCxnSpPr>
          <p:spPr bwMode="auto">
            <a:xfrm flipV="1">
              <a:off x="5622925" y="469709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 name="Line 53"/>
            <p:cNvCxnSpPr/>
            <p:nvPr/>
          </p:nvCxnSpPr>
          <p:spPr bwMode="auto">
            <a:xfrm flipV="1">
              <a:off x="5622925" y="3949700"/>
              <a:ext cx="0" cy="2139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2" name="Line 54"/>
            <p:cNvCxnSpPr/>
            <p:nvPr/>
          </p:nvCxnSpPr>
          <p:spPr bwMode="auto">
            <a:xfrm flipV="1">
              <a:off x="5622925" y="3202940"/>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3" name="Line 55"/>
            <p:cNvCxnSpPr/>
            <p:nvPr/>
          </p:nvCxnSpPr>
          <p:spPr bwMode="auto">
            <a:xfrm flipV="1">
              <a:off x="5622925" y="245554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4" name="Line 56"/>
            <p:cNvCxnSpPr/>
            <p:nvPr/>
          </p:nvCxnSpPr>
          <p:spPr bwMode="auto">
            <a:xfrm flipV="1">
              <a:off x="5622925" y="1601470"/>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5" name="Line 57"/>
            <p:cNvCxnSpPr/>
            <p:nvPr/>
          </p:nvCxnSpPr>
          <p:spPr bwMode="auto">
            <a:xfrm flipV="1">
              <a:off x="5622925" y="85407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6" name="Line 58"/>
            <p:cNvCxnSpPr/>
            <p:nvPr/>
          </p:nvCxnSpPr>
          <p:spPr bwMode="auto">
            <a:xfrm flipH="1">
              <a:off x="4199255" y="426720"/>
              <a:ext cx="99631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 name="Line 59"/>
            <p:cNvCxnSpPr/>
            <p:nvPr/>
          </p:nvCxnSpPr>
          <p:spPr bwMode="auto">
            <a:xfrm>
              <a:off x="2609215" y="3203575"/>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8" name="Text Box 60"/>
            <p:cNvSpPr txBox="1">
              <a:spLocks noChangeArrowheads="1"/>
            </p:cNvSpPr>
            <p:nvPr/>
          </p:nvSpPr>
          <p:spPr bwMode="auto">
            <a:xfrm>
              <a:off x="1903730" y="3762687"/>
              <a:ext cx="302895" cy="2790204"/>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effectLst/>
                  <a:latin typeface="Calibri"/>
                  <a:ea typeface="標楷體"/>
                  <a:cs typeface="Times New Roman"/>
                </a:rPr>
                <a:t>計畫一</a:t>
              </a:r>
              <a:r>
                <a:rPr lang="zh-TW" sz="1200" kern="100" dirty="0" smtClean="0">
                  <a:effectLst/>
                  <a:latin typeface="Calibri"/>
                  <a:ea typeface="標楷體"/>
                  <a:cs typeface="Times New Roman"/>
                </a:rPr>
                <a:t>：</a:t>
              </a:r>
              <a:r>
                <a:rPr lang="zh-TW" altLang="en-US" sz="1200" kern="100" dirty="0">
                  <a:latin typeface="Calibri"/>
                  <a:ea typeface="標楷體"/>
                  <a:cs typeface="Times New Roman"/>
                </a:rPr>
                <a:t>發展課程學用增能</a:t>
              </a:r>
              <a:r>
                <a:rPr lang="zh-TW" altLang="en-US" sz="1200" kern="100" dirty="0" smtClean="0">
                  <a:latin typeface="Calibri"/>
                  <a:ea typeface="標楷體"/>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algn="ctr">
                <a:lnSpc>
                  <a:spcPts val="1200"/>
                </a:lnSpc>
                <a:spcAft>
                  <a:spcPts val="0"/>
                </a:spcAft>
              </a:pPr>
              <a:endParaRPr lang="zh-TW" sz="1200" kern="100" dirty="0">
                <a:latin typeface="Calibri"/>
                <a:ea typeface="標楷體"/>
                <a:cs typeface="Times New Roman"/>
              </a:endParaRPr>
            </a:p>
          </p:txBody>
        </p:sp>
        <p:sp>
          <p:nvSpPr>
            <p:cNvPr id="59" name="Text Box 61"/>
            <p:cNvSpPr txBox="1">
              <a:spLocks noChangeArrowheads="1"/>
            </p:cNvSpPr>
            <p:nvPr/>
          </p:nvSpPr>
          <p:spPr bwMode="auto">
            <a:xfrm>
              <a:off x="2458085" y="3771898"/>
              <a:ext cx="302895" cy="2780992"/>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effectLst/>
                  <a:latin typeface="Calibri"/>
                  <a:ea typeface="標楷體"/>
                  <a:cs typeface="Times New Roman"/>
                </a:rPr>
                <a:t>計畫二</a:t>
              </a:r>
              <a:r>
                <a:rPr lang="zh-TW" sz="1200" kern="100" dirty="0" smtClean="0">
                  <a:effectLst/>
                  <a:latin typeface="Calibri"/>
                  <a:ea typeface="標楷體"/>
                  <a:cs typeface="Times New Roman"/>
                </a:rPr>
                <a:t>：</a:t>
              </a:r>
              <a:r>
                <a:rPr lang="zh-TW" altLang="en-US" sz="1200" kern="100" dirty="0">
                  <a:latin typeface="Calibri"/>
                  <a:ea typeface="標楷體"/>
                  <a:cs typeface="Times New Roman"/>
                </a:rPr>
                <a:t>教學創新點鐡成金</a:t>
              </a:r>
              <a:r>
                <a:rPr lang="zh-TW" altLang="en-US" sz="1200" kern="100" dirty="0" smtClean="0">
                  <a:latin typeface="Calibri"/>
                  <a:ea typeface="標楷體"/>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algn="ctr">
                <a:lnSpc>
                  <a:spcPts val="1200"/>
                </a:lnSpc>
                <a:spcAft>
                  <a:spcPts val="0"/>
                </a:spcAft>
              </a:pPr>
              <a:endParaRPr lang="zh-TW" sz="1200" kern="100" dirty="0">
                <a:latin typeface="Calibri"/>
                <a:ea typeface="標楷體"/>
                <a:cs typeface="Times New Roman"/>
              </a:endParaRPr>
            </a:p>
          </p:txBody>
        </p:sp>
        <p:sp>
          <p:nvSpPr>
            <p:cNvPr id="60" name="Text Box 63"/>
            <p:cNvSpPr txBox="1">
              <a:spLocks noChangeArrowheads="1"/>
            </p:cNvSpPr>
            <p:nvPr/>
          </p:nvSpPr>
          <p:spPr bwMode="auto">
            <a:xfrm>
              <a:off x="4157980" y="3771900"/>
              <a:ext cx="302895" cy="2780990"/>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latin typeface="標楷體" pitchFamily="65" charset="-120"/>
                  <a:ea typeface="標楷體" pitchFamily="65" charset="-120"/>
                  <a:cs typeface="Times New Roman"/>
                </a:rPr>
                <a:t>計畫五：</a:t>
              </a:r>
              <a:r>
                <a:rPr lang="zh-TW" altLang="en-US" sz="1200" kern="100" dirty="0">
                  <a:latin typeface="標楷體" pitchFamily="65" charset="-120"/>
                  <a:ea typeface="標楷體" pitchFamily="65" charset="-120"/>
                  <a:cs typeface="Times New Roman"/>
                </a:rPr>
                <a:t>多元學習希望雲集</a:t>
              </a:r>
              <a:r>
                <a:rPr lang="zh-TW" altLang="en-US" sz="1200" kern="100" dirty="0" smtClean="0">
                  <a:latin typeface="標楷體" pitchFamily="65" charset="-120"/>
                  <a:ea typeface="標楷體" pitchFamily="65" charset="-120"/>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p:txBody>
        </p:sp>
        <p:sp>
          <p:nvSpPr>
            <p:cNvPr id="61" name="Text Box 64"/>
            <p:cNvSpPr txBox="1">
              <a:spLocks noChangeArrowheads="1"/>
            </p:cNvSpPr>
            <p:nvPr/>
          </p:nvSpPr>
          <p:spPr bwMode="auto">
            <a:xfrm>
              <a:off x="3602355" y="3771900"/>
              <a:ext cx="304800" cy="2780990"/>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latin typeface="標楷體" pitchFamily="65" charset="-120"/>
                  <a:ea typeface="標楷體" pitchFamily="65" charset="-120"/>
                  <a:cs typeface="Times New Roman"/>
                </a:rPr>
                <a:t>計畫四：</a:t>
              </a:r>
              <a:r>
                <a:rPr lang="zh-TW" altLang="en-US" sz="1200" kern="100" dirty="0">
                  <a:latin typeface="標楷體" pitchFamily="65" charset="-120"/>
                  <a:ea typeface="標楷體" pitchFamily="65" charset="-120"/>
                  <a:cs typeface="Times New Roman"/>
                </a:rPr>
                <a:t>就近入學璀璨星</a:t>
              </a:r>
              <a:r>
                <a:rPr lang="zh-TW" altLang="en-US" sz="1200" kern="100" dirty="0" smtClean="0">
                  <a:latin typeface="標楷體" pitchFamily="65" charset="-120"/>
                  <a:ea typeface="標楷體" pitchFamily="65" charset="-120"/>
                  <a:cs typeface="Times New Roman"/>
                </a:rPr>
                <a:t>懸計畫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marL="630238" indent="-630238">
                <a:lnSpc>
                  <a:spcPts val="1200"/>
                </a:lnSpc>
                <a:spcAft>
                  <a:spcPts val="0"/>
                </a:spcAft>
              </a:pPr>
              <a:endParaRPr lang="zh-TW" sz="1200" kern="100" dirty="0">
                <a:latin typeface="標楷體" pitchFamily="65" charset="-120"/>
                <a:ea typeface="標楷體" pitchFamily="65" charset="-120"/>
                <a:cs typeface="Times New Roman"/>
              </a:endParaRPr>
            </a:p>
          </p:txBody>
        </p:sp>
        <p:sp>
          <p:nvSpPr>
            <p:cNvPr id="62" name="Rectangle 67"/>
            <p:cNvSpPr>
              <a:spLocks noChangeArrowheads="1"/>
            </p:cNvSpPr>
            <p:nvPr/>
          </p:nvSpPr>
          <p:spPr bwMode="auto">
            <a:xfrm>
              <a:off x="4495800" y="685801"/>
              <a:ext cx="498048" cy="1900555"/>
            </a:xfrm>
            <a:prstGeom prst="rect">
              <a:avLst/>
            </a:prstGeom>
            <a:solidFill>
              <a:srgbClr val="FFFFFF"/>
            </a:solidFill>
            <a:ln w="38100" cmpd="dbl">
              <a:solidFill>
                <a:srgbClr val="000000"/>
              </a:solidFill>
              <a:miter lim="800000"/>
              <a:headEnd/>
              <a:tailEnd/>
            </a:ln>
          </p:spPr>
          <p:txBody>
            <a:bodyPr rot="0" vert="eaVert" wrap="square" lIns="87782" tIns="43891" rIns="87782" bIns="43891" anchor="t" anchorCtr="0" upright="1">
              <a:noAutofit/>
            </a:bodyPr>
            <a:lstStyle/>
            <a:p>
              <a:pPr>
                <a:spcAft>
                  <a:spcPts val="0"/>
                </a:spcAft>
              </a:pPr>
              <a:r>
                <a:rPr lang="zh-TW" sz="1350" kern="100" dirty="0">
                  <a:effectLst/>
                  <a:latin typeface="Calibri"/>
                  <a:ea typeface="標楷體"/>
                  <a:cs typeface="Times New Roman"/>
                </a:rPr>
                <a:t>高職優質化推動委員會</a:t>
              </a:r>
              <a:endParaRPr lang="zh-TW" sz="1200" kern="100" dirty="0">
                <a:effectLst/>
                <a:latin typeface="Calibri"/>
                <a:ea typeface="新細明體"/>
                <a:cs typeface="Times New Roman"/>
              </a:endParaRPr>
            </a:p>
          </p:txBody>
        </p:sp>
        <p:cxnSp>
          <p:nvCxnSpPr>
            <p:cNvPr id="63" name="Line 68"/>
            <p:cNvCxnSpPr/>
            <p:nvPr/>
          </p:nvCxnSpPr>
          <p:spPr bwMode="auto">
            <a:xfrm flipH="1">
              <a:off x="3200400" y="1485900"/>
              <a:ext cx="1295400" cy="63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4" name="Text Box 32"/>
            <p:cNvSpPr txBox="1">
              <a:spLocks noChangeArrowheads="1"/>
            </p:cNvSpPr>
            <p:nvPr/>
          </p:nvSpPr>
          <p:spPr bwMode="auto">
            <a:xfrm>
              <a:off x="3050540" y="3771900"/>
              <a:ext cx="302895" cy="2780990"/>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effectLst/>
                  <a:latin typeface="Calibri"/>
                  <a:ea typeface="標楷體"/>
                  <a:cs typeface="Times New Roman"/>
                </a:rPr>
                <a:t>計畫三</a:t>
              </a:r>
              <a:r>
                <a:rPr lang="zh-TW" sz="1200" kern="100" dirty="0" smtClean="0">
                  <a:effectLst/>
                  <a:latin typeface="Calibri"/>
                  <a:ea typeface="標楷體"/>
                  <a:cs typeface="Times New Roman"/>
                </a:rPr>
                <a:t>：</a:t>
              </a:r>
              <a:r>
                <a:rPr lang="zh-TW" altLang="en-US" sz="1200" kern="100" dirty="0">
                  <a:latin typeface="Calibri"/>
                  <a:ea typeface="標楷體"/>
                  <a:cs typeface="Times New Roman"/>
                </a:rPr>
                <a:t>教師專業精進超越</a:t>
              </a:r>
              <a:r>
                <a:rPr lang="zh-TW" altLang="en-US" sz="1200" kern="100" dirty="0" smtClean="0">
                  <a:latin typeface="Calibri"/>
                  <a:ea typeface="標楷體"/>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algn="ctr">
                <a:lnSpc>
                  <a:spcPts val="1200"/>
                </a:lnSpc>
                <a:spcAft>
                  <a:spcPts val="0"/>
                </a:spcAft>
              </a:pPr>
              <a:endParaRPr lang="zh-TW" sz="1200" kern="100" dirty="0">
                <a:latin typeface="Calibri"/>
                <a:ea typeface="標楷體"/>
                <a:cs typeface="Times New Roman"/>
              </a:endParaRPr>
            </a:p>
          </p:txBody>
        </p:sp>
      </p:grpSp>
      <p:cxnSp>
        <p:nvCxnSpPr>
          <p:cNvPr id="66" name="Line 40"/>
          <p:cNvCxnSpPr/>
          <p:nvPr/>
        </p:nvCxnSpPr>
        <p:spPr bwMode="auto">
          <a:xfrm>
            <a:off x="6194948" y="3256558"/>
            <a:ext cx="687" cy="40841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7" name="Text Box 63"/>
          <p:cNvSpPr txBox="1">
            <a:spLocks noChangeArrowheads="1"/>
          </p:cNvSpPr>
          <p:nvPr/>
        </p:nvSpPr>
        <p:spPr bwMode="auto">
          <a:xfrm>
            <a:off x="6065766" y="3659397"/>
            <a:ext cx="327566" cy="2001849"/>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algn="ctr">
              <a:lnSpc>
                <a:spcPts val="1200"/>
              </a:lnSpc>
              <a:spcAft>
                <a:spcPts val="0"/>
              </a:spcAft>
            </a:pPr>
            <a:r>
              <a:rPr lang="zh-TW" sz="1200" kern="100" dirty="0" smtClean="0">
                <a:effectLst/>
                <a:latin typeface="標楷體" pitchFamily="65" charset="-120"/>
                <a:ea typeface="標楷體" pitchFamily="65" charset="-120"/>
                <a:cs typeface="Times New Roman"/>
              </a:rPr>
              <a:t>計畫</a:t>
            </a:r>
            <a:r>
              <a:rPr lang="zh-TW" altLang="en-US" sz="1200" kern="100" dirty="0">
                <a:latin typeface="標楷體" pitchFamily="65" charset="-120"/>
                <a:ea typeface="標楷體" pitchFamily="65" charset="-120"/>
                <a:cs typeface="Times New Roman"/>
              </a:rPr>
              <a:t>六</a:t>
            </a:r>
            <a:r>
              <a:rPr lang="zh-TW" sz="1200" kern="100" dirty="0" smtClean="0">
                <a:effectLst/>
                <a:latin typeface="標楷體" pitchFamily="65" charset="-120"/>
                <a:ea typeface="標楷體" pitchFamily="65" charset="-120"/>
                <a:cs typeface="Times New Roman"/>
              </a:rPr>
              <a:t>：</a:t>
            </a:r>
            <a:r>
              <a:rPr lang="zh-TW" altLang="en-US" sz="1200" kern="100" dirty="0">
                <a:latin typeface="標楷體" pitchFamily="65" charset="-120"/>
                <a:ea typeface="標楷體" pitchFamily="65" charset="-120"/>
                <a:cs typeface="Times New Roman"/>
              </a:rPr>
              <a:t>藝風芳醇涵養</a:t>
            </a:r>
            <a:r>
              <a:rPr lang="zh-TW" altLang="en-US" sz="1200" kern="100" dirty="0" smtClean="0">
                <a:latin typeface="標楷體" pitchFamily="65" charset="-120"/>
                <a:ea typeface="標楷體" pitchFamily="65" charset="-120"/>
                <a:cs typeface="Times New Roman"/>
              </a:rPr>
              <a:t>人文計畫</a:t>
            </a:r>
            <a:r>
              <a:rPr lang="zh-TW" sz="1200" kern="100" dirty="0" smtClean="0">
                <a:solidFill>
                  <a:srgbClr val="FFFFFF"/>
                </a:solidFill>
                <a:effectLst/>
                <a:latin typeface="標楷體" pitchFamily="65" charset="-120"/>
                <a:ea typeface="標楷體" pitchFamily="65" charset="-120"/>
                <a:cs typeface="Arial"/>
              </a:rPr>
              <a:t>電影</a:t>
            </a:r>
            <a:endParaRPr lang="zh-TW" sz="1200" kern="100" dirty="0" smtClean="0">
              <a:effectLst/>
              <a:latin typeface="標楷體" pitchFamily="65" charset="-120"/>
              <a:ea typeface="標楷體" pitchFamily="65" charset="-120"/>
              <a:cs typeface="Times New Roman"/>
            </a:endParaRPr>
          </a:p>
          <a:p>
            <a:pPr>
              <a:spcAft>
                <a:spcPts val="0"/>
              </a:spcAft>
            </a:pPr>
            <a:r>
              <a:rPr lang="en-US" sz="1200" kern="100" dirty="0" smtClean="0">
                <a:effectLst/>
                <a:latin typeface="標楷體" pitchFamily="65" charset="-120"/>
                <a:ea typeface="標楷體" pitchFamily="65" charset="-120"/>
                <a:cs typeface="Times New Roman"/>
              </a:rPr>
              <a:t> </a:t>
            </a:r>
            <a:endParaRPr lang="zh-TW" sz="1200" kern="100" dirty="0">
              <a:effectLst/>
              <a:latin typeface="標楷體" pitchFamily="65" charset="-120"/>
              <a:ea typeface="標楷體" pitchFamily="65" charset="-120"/>
              <a:cs typeface="Times New Roman"/>
            </a:endParaRPr>
          </a:p>
        </p:txBody>
      </p:sp>
      <p:cxnSp>
        <p:nvCxnSpPr>
          <p:cNvPr id="69" name="Line 48"/>
          <p:cNvCxnSpPr>
            <a:stCxn id="67" idx="2"/>
          </p:cNvCxnSpPr>
          <p:nvPr/>
        </p:nvCxnSpPr>
        <p:spPr bwMode="auto">
          <a:xfrm>
            <a:off x="6229549" y="5661246"/>
            <a:ext cx="30935" cy="513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56081430"/>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99592" y="1772816"/>
            <a:ext cx="7632848" cy="3168352"/>
          </a:xfrm>
          <a:prstGeom prst="rect">
            <a:avLst/>
          </a:prstGeom>
          <a:blipFill>
            <a:blip r:embed="rId2" cstate="print"/>
            <a:tile tx="0" ty="0" sx="100000" sy="100000" flip="none" algn="tl"/>
          </a:blipFill>
          <a:ln w="28575">
            <a:solidFill>
              <a:schemeClr val="tx1"/>
            </a:solidFill>
          </a:ln>
          <a:effectLst>
            <a:glow rad="228600">
              <a:schemeClr val="accent4">
                <a:satMod val="175000"/>
                <a:alpha val="40000"/>
              </a:schemeClr>
            </a:glow>
            <a:outerShdw blurRad="152400" dist="317500" dir="5400000" sx="90000" sy="-19000" rotWithShape="0">
              <a:prstClr val="black">
                <a:alpha val="15000"/>
              </a:prstClr>
            </a:outerShdw>
            <a:reflection blurRad="6350" stA="50000" endA="300" endPos="55000" dir="5400000" sy="-100000" algn="bl" rotWithShape="0"/>
          </a:effectLst>
        </p:spPr>
        <p:txBody>
          <a:bodyPr/>
          <a:lstStyle/>
          <a:p>
            <a:pPr marL="360000" indent="-540000" eaLnBrk="0" hangingPunct="0">
              <a:lnSpc>
                <a:spcPct val="120000"/>
              </a:lnSpc>
              <a:spcBef>
                <a:spcPct val="20000"/>
              </a:spcBef>
              <a:buFontTx/>
              <a:buBlip>
                <a:blip r:embed="rId3"/>
              </a:buBlip>
              <a:defRPr/>
            </a:pPr>
            <a:r>
              <a:rPr lang="zh-TW" altLang="en-US" sz="2800" b="1" kern="0" dirty="0">
                <a:latin typeface="標楷體" pitchFamily="65" charset="-120"/>
                <a:ea typeface="標楷體" pitchFamily="65" charset="-120"/>
              </a:rPr>
              <a:t>訂定自主管理計畫。</a:t>
            </a:r>
          </a:p>
          <a:p>
            <a:pPr marL="360000" indent="-540000" eaLnBrk="0" hangingPunct="0">
              <a:lnSpc>
                <a:spcPct val="120000"/>
              </a:lnSpc>
              <a:spcBef>
                <a:spcPct val="20000"/>
              </a:spcBef>
              <a:buFontTx/>
              <a:buBlip>
                <a:blip r:embed="rId3"/>
              </a:buBlip>
              <a:defRPr/>
            </a:pPr>
            <a:r>
              <a:rPr lang="zh-TW" altLang="en-US" sz="2800" b="1" kern="0" dirty="0">
                <a:latin typeface="標楷體" pitchFamily="65" charset="-120"/>
                <a:ea typeface="標楷體" pitchFamily="65" charset="-120"/>
              </a:rPr>
              <a:t>自主管理委員會控管會議。</a:t>
            </a:r>
          </a:p>
          <a:p>
            <a:pPr marL="1170000" lvl="1" indent="-540000" eaLnBrk="0" hangingPunct="0">
              <a:lnSpc>
                <a:spcPct val="120000"/>
              </a:lnSpc>
              <a:spcBef>
                <a:spcPct val="20000"/>
              </a:spcBef>
              <a:buClr>
                <a:srgbClr val="C00000"/>
              </a:buClr>
              <a:buFont typeface="Wingdings" pitchFamily="2" charset="2"/>
              <a:buChar char="u"/>
              <a:defRPr/>
            </a:pPr>
            <a:r>
              <a:rPr kumimoji="0" lang="zh-TW" altLang="en-US" sz="2800" b="1" kern="0" dirty="0">
                <a:solidFill>
                  <a:srgbClr val="002060"/>
                </a:solidFill>
                <a:latin typeface="標楷體" pitchFamily="65" charset="-120"/>
                <a:ea typeface="標楷體" pitchFamily="65" charset="-120"/>
              </a:rPr>
              <a:t>期初召開各子計畫預定進度審查會議</a:t>
            </a:r>
          </a:p>
          <a:p>
            <a:pPr marL="1170000" lvl="1" indent="-540000" eaLnBrk="0" hangingPunct="0">
              <a:lnSpc>
                <a:spcPct val="120000"/>
              </a:lnSpc>
              <a:spcBef>
                <a:spcPct val="20000"/>
              </a:spcBef>
              <a:buClr>
                <a:srgbClr val="C00000"/>
              </a:buClr>
              <a:buFont typeface="Wingdings" pitchFamily="2" charset="2"/>
              <a:buChar char="u"/>
              <a:defRPr/>
            </a:pPr>
            <a:r>
              <a:rPr kumimoji="0" lang="zh-TW" altLang="en-US" sz="2800" b="1" kern="0" dirty="0">
                <a:solidFill>
                  <a:srgbClr val="002060"/>
                </a:solidFill>
                <a:latin typeface="標楷體" pitchFamily="65" charset="-120"/>
                <a:ea typeface="標楷體" pitchFamily="65" charset="-120"/>
              </a:rPr>
              <a:t>每月召開各子計畫進度報告月會</a:t>
            </a:r>
          </a:p>
          <a:p>
            <a:pPr marL="1170000" lvl="1" indent="-540000" eaLnBrk="0" hangingPunct="0">
              <a:lnSpc>
                <a:spcPct val="120000"/>
              </a:lnSpc>
              <a:spcBef>
                <a:spcPct val="20000"/>
              </a:spcBef>
              <a:buClr>
                <a:srgbClr val="C00000"/>
              </a:buClr>
              <a:buFont typeface="Wingdings" pitchFamily="2" charset="2"/>
              <a:buChar char="u"/>
              <a:defRPr/>
            </a:pPr>
            <a:r>
              <a:rPr kumimoji="0" lang="zh-TW" altLang="en-US" sz="2800" b="1" kern="0" dirty="0">
                <a:solidFill>
                  <a:srgbClr val="002060"/>
                </a:solidFill>
                <a:latin typeface="標楷體" pitchFamily="65" charset="-120"/>
                <a:ea typeface="標楷體" pitchFamily="65" charset="-120"/>
              </a:rPr>
              <a:t>期末召開各子計畫績效、經費審核會議</a:t>
            </a:r>
          </a:p>
          <a:p>
            <a:pPr marL="812800" indent="-812800" eaLnBrk="0" hangingPunct="0">
              <a:spcBef>
                <a:spcPct val="20000"/>
              </a:spcBef>
              <a:buFontTx/>
              <a:buBlip>
                <a:blip r:embed="rId3"/>
              </a:buBlip>
              <a:defRPr/>
            </a:pPr>
            <a:endParaRPr lang="en-US" altLang="zh-TW" sz="2800" b="1" kern="0" dirty="0">
              <a:latin typeface="標楷體" pitchFamily="65" charset="-120"/>
              <a:ea typeface="標楷體" pitchFamily="65" charset="-120"/>
            </a:endParaRPr>
          </a:p>
        </p:txBody>
      </p:sp>
      <p:graphicFrame>
        <p:nvGraphicFramePr>
          <p:cNvPr id="4" name="資料庫圖表 3"/>
          <p:cNvGraphicFramePr/>
          <p:nvPr/>
        </p:nvGraphicFramePr>
        <p:xfrm>
          <a:off x="3347864" y="692696"/>
          <a:ext cx="2304256" cy="595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2268266"/>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972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1042988" y="1557338"/>
            <a:ext cx="6264275" cy="1446212"/>
          </a:xfrm>
          <a:prstGeom prst="rect">
            <a:avLst/>
          </a:prstGeom>
          <a:noFill/>
        </p:spPr>
        <p:txBody>
          <a:bodyPr>
            <a:spAutoFit/>
          </a:bodyPr>
          <a:lstStyle/>
          <a:p>
            <a:pPr algn="ctr" eaLnBrk="0" hangingPunct="0">
              <a:defRPr/>
            </a:pPr>
            <a:r>
              <a:rPr lang="en-US" altLang="zh-TW" sz="4400" b="1" dirty="0" smtClean="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106</a:t>
            </a:r>
            <a:r>
              <a:rPr lang="zh-TW" altLang="en-US" sz="4400" b="1" dirty="0" smtClean="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學年</a:t>
            </a: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度各項子計畫</a:t>
            </a:r>
            <a:endParaRPr lang="en-US" altLang="zh-TW"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endParaRPr>
          </a:p>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辦理特色及績效</a:t>
            </a:r>
          </a:p>
        </p:txBody>
      </p:sp>
    </p:spTree>
    <p:extLst>
      <p:ext uri="{BB962C8B-B14F-4D97-AF65-F5344CB8AC3E}">
        <p14:creationId xmlns:p14="http://schemas.microsoft.com/office/powerpoint/2010/main" val="195488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935201060"/>
              </p:ext>
            </p:extLst>
          </p:nvPr>
        </p:nvGraphicFramePr>
        <p:xfrm>
          <a:off x="179512" y="980728"/>
          <a:ext cx="8784976" cy="5777233"/>
        </p:xfrm>
        <a:graphic>
          <a:graphicData uri="http://schemas.openxmlformats.org/drawingml/2006/table">
            <a:tbl>
              <a:tblPr/>
              <a:tblGrid>
                <a:gridCol w="720080"/>
                <a:gridCol w="2520280"/>
                <a:gridCol w="360040"/>
                <a:gridCol w="432048"/>
                <a:gridCol w="334604"/>
                <a:gridCol w="542494"/>
                <a:gridCol w="542493"/>
                <a:gridCol w="544227"/>
                <a:gridCol w="542494"/>
                <a:gridCol w="544227"/>
                <a:gridCol w="544227"/>
                <a:gridCol w="540760"/>
                <a:gridCol w="617002"/>
              </a:tblGrid>
              <a:tr h="3651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計</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畫</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編</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號</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子計畫名稱</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期程</a:t>
                      </a:r>
                      <a:endParaRPr kumimoji="0" 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zh-TW" altLang="en-US"/>
                    </a:p>
                  </a:txBody>
                  <a:tcPr/>
                </a:tc>
                <a:tc hMerge="1">
                  <a:txBody>
                    <a:bodyPr/>
                    <a:lstStyle/>
                    <a:p>
                      <a:endParaRPr lang="zh-TW" altLang="en-US"/>
                    </a:p>
                  </a:txBody>
                  <a:tcPr/>
                </a:tc>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辦理項目</a:t>
                      </a:r>
                      <a:endParaRPr kumimoji="0" 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003423">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六</a:t>
                      </a:r>
                      <a:endPar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學年度</a:t>
                      </a: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一</a:t>
                      </a:r>
                      <a:endPar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七</a:t>
                      </a:r>
                      <a:endPar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學</a:t>
                      </a:r>
                      <a:endPar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年</a:t>
                      </a:r>
                      <a:endPar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度</a:t>
                      </a: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八</a:t>
                      </a:r>
                      <a:endPar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學年度</a:t>
                      </a: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A1</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落</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實</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校</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課</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程</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發</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展</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A2</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推</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動</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創</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新</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多</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元</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A3</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深</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化</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師</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專</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業</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B1</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導</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引</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適</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性</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就</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近</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入</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B2</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強</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化</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校</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辦</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體</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質</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B3</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加</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強</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生</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多</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元</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展</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能</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B4</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形</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塑</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人</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文</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藝</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術</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素</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養</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B5</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激</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發</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校</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卓</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越</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創</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新</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106-1</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發展課程學用增能計畫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106-2</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教學創新點鐡成金計畫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106-3</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教師專業精進超越計畫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106-4</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就近入學璀璨星懸計畫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106-5</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多元學習希望雲集計畫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106-6</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藝風芳醇涵養人文計畫</a:t>
                      </a:r>
                      <a:endParaRPr kumimoji="0" lang="zh-TW" sz="1400" b="1" i="0" u="none" strike="noStrike" kern="1200"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4" name="資料庫圖表 3"/>
          <p:cNvGraphicFramePr/>
          <p:nvPr>
            <p:extLst>
              <p:ext uri="{D42A27DB-BD31-4B8C-83A1-F6EECF244321}">
                <p14:modId xmlns:p14="http://schemas.microsoft.com/office/powerpoint/2010/main" val="627723029"/>
              </p:ext>
            </p:extLst>
          </p:nvPr>
        </p:nvGraphicFramePr>
        <p:xfrm>
          <a:off x="1043608" y="260648"/>
          <a:ext cx="7128792" cy="576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21023749"/>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sp>
        <p:nvSpPr>
          <p:cNvPr id="7" name="流程圖: 替代處理程序 6"/>
          <p:cNvSpPr/>
          <p:nvPr/>
        </p:nvSpPr>
        <p:spPr>
          <a:xfrm>
            <a:off x="539552" y="1124744"/>
            <a:ext cx="1512168"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計畫目標</a:t>
            </a:r>
            <a:endParaRPr kumimoji="0" lang="zh-TW" altLang="en-US" sz="2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8" name="Rectangle 3"/>
          <p:cNvSpPr txBox="1">
            <a:spLocks noChangeArrowheads="1"/>
          </p:cNvSpPr>
          <p:nvPr/>
        </p:nvSpPr>
        <p:spPr bwMode="auto">
          <a:xfrm>
            <a:off x="539552" y="1772816"/>
            <a:ext cx="3528392" cy="4392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spcBef>
                <a:spcPts val="0"/>
              </a:spcBef>
            </a:pPr>
            <a:r>
              <a:rPr lang="zh-TW" altLang="zh-TW" sz="2000" b="1" dirty="0">
                <a:solidFill>
                  <a:srgbClr val="0000FF"/>
                </a:solidFill>
                <a:latin typeface="標楷體" pitchFamily="65" charset="-120"/>
                <a:ea typeface="標楷體" pitchFamily="65" charset="-120"/>
                <a:cs typeface="Times New Roman"/>
              </a:rPr>
              <a:t>建立課程發展</a:t>
            </a:r>
            <a:r>
              <a:rPr lang="zh-TW" altLang="zh-TW" sz="2000" b="1" dirty="0" smtClean="0">
                <a:solidFill>
                  <a:srgbClr val="0000FF"/>
                </a:solidFill>
                <a:latin typeface="標楷體" pitchFamily="65" charset="-120"/>
                <a:ea typeface="標楷體" pitchFamily="65" charset="-120"/>
                <a:cs typeface="Times New Roman"/>
              </a:rPr>
              <a:t>機制</a:t>
            </a:r>
            <a:r>
              <a:rPr lang="zh-TW" altLang="en-US" sz="2000" b="1" dirty="0" smtClean="0">
                <a:solidFill>
                  <a:srgbClr val="0000FF"/>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zh-TW" altLang="zh-TW" sz="2000" b="1" dirty="0">
                <a:solidFill>
                  <a:srgbClr val="000000"/>
                </a:solidFill>
                <a:latin typeface="標楷體" pitchFamily="65" charset="-120"/>
                <a:ea typeface="標楷體" pitchFamily="65" charset="-120"/>
                <a:cs typeface="Times New Roman"/>
              </a:rPr>
              <a:t>落實新課綱精神，配合校務發展計畫，健全課程發展機制</a:t>
            </a:r>
            <a:r>
              <a:rPr lang="zh-TW" altLang="zh-TW" sz="2000" b="1" dirty="0" smtClean="0">
                <a:solidFill>
                  <a:srgbClr val="000000"/>
                </a:solidFill>
                <a:latin typeface="標楷體" pitchFamily="65" charset="-120"/>
                <a:ea typeface="標楷體" pitchFamily="65" charset="-120"/>
                <a:cs typeface="Times New Roman"/>
              </a:rPr>
              <a:t>。</a:t>
            </a:r>
            <a:endParaRPr lang="en-US" altLang="zh-TW" sz="2000" b="1" kern="0" dirty="0" smtClean="0">
              <a:solidFill>
                <a:srgbClr val="0000FF"/>
              </a:solidFill>
              <a:latin typeface="標楷體" pitchFamily="65" charset="-120"/>
              <a:ea typeface="標楷體" pitchFamily="65" charset="-120"/>
            </a:endParaRPr>
          </a:p>
          <a:p>
            <a:pPr>
              <a:spcBef>
                <a:spcPts val="600"/>
              </a:spcBef>
            </a:pPr>
            <a:r>
              <a:rPr lang="zh-TW" altLang="zh-TW" sz="2000" b="1" dirty="0" smtClean="0">
                <a:solidFill>
                  <a:srgbClr val="0000FF"/>
                </a:solidFill>
                <a:latin typeface="標楷體" pitchFamily="65" charset="-120"/>
                <a:ea typeface="標楷體" pitchFamily="65" charset="-120"/>
                <a:cs typeface="Times New Roman"/>
              </a:rPr>
              <a:t>規劃校定特色課程</a:t>
            </a:r>
            <a:r>
              <a:rPr lang="zh-TW" altLang="en-US" sz="2000" b="1" dirty="0" smtClean="0">
                <a:solidFill>
                  <a:srgbClr val="0000FF"/>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zh-HK" altLang="zh-TW" sz="2000" b="1" dirty="0">
                <a:solidFill>
                  <a:srgbClr val="000000"/>
                </a:solidFill>
                <a:latin typeface="標楷體" pitchFamily="65" charset="-120"/>
                <a:ea typeface="標楷體" pitchFamily="65" charset="-120"/>
                <a:cs typeface="Times New Roman"/>
              </a:rPr>
              <a:t>凝</a:t>
            </a:r>
            <a:r>
              <a:rPr lang="zh-TW" altLang="zh-TW" sz="2000" b="1" dirty="0">
                <a:solidFill>
                  <a:srgbClr val="000000"/>
                </a:solidFill>
                <a:latin typeface="標楷體" pitchFamily="65" charset="-120"/>
                <a:ea typeface="標楷體" pitchFamily="65" charset="-120"/>
                <a:cs typeface="Times New Roman"/>
              </a:rPr>
              <a:t>聚</a:t>
            </a:r>
            <a:r>
              <a:rPr lang="zh-HK" altLang="zh-TW" sz="2000" b="1" dirty="0">
                <a:solidFill>
                  <a:srgbClr val="000000"/>
                </a:solidFill>
                <a:latin typeface="標楷體" pitchFamily="65" charset="-120"/>
                <a:ea typeface="標楷體" pitchFamily="65" charset="-120"/>
                <a:cs typeface="Times New Roman"/>
              </a:rPr>
              <a:t>學校共識</a:t>
            </a:r>
            <a:r>
              <a:rPr lang="zh-TW" altLang="zh-TW" sz="2000" b="1" dirty="0">
                <a:solidFill>
                  <a:srgbClr val="000000"/>
                </a:solidFill>
                <a:latin typeface="標楷體" pitchFamily="65" charset="-120"/>
                <a:ea typeface="標楷體" pitchFamily="65" charset="-120"/>
                <a:cs typeface="Times New Roman"/>
              </a:rPr>
              <a:t>，</a:t>
            </a:r>
            <a:r>
              <a:rPr lang="zh-HK" altLang="zh-TW" sz="2000" b="1" dirty="0">
                <a:solidFill>
                  <a:srgbClr val="000000"/>
                </a:solidFill>
                <a:latin typeface="標楷體" pitchFamily="65" charset="-120"/>
                <a:ea typeface="標楷體" pitchFamily="65" charset="-120"/>
                <a:cs typeface="Times New Roman"/>
              </a:rPr>
              <a:t>發</a:t>
            </a:r>
            <a:r>
              <a:rPr lang="zh-TW" altLang="zh-TW" sz="2000" b="1" dirty="0">
                <a:solidFill>
                  <a:srgbClr val="000000"/>
                </a:solidFill>
                <a:latin typeface="標楷體" pitchFamily="65" charset="-120"/>
                <a:ea typeface="標楷體" pitchFamily="65" charset="-120"/>
                <a:cs typeface="Times New Roman"/>
              </a:rPr>
              <a:t>展</a:t>
            </a:r>
            <a:r>
              <a:rPr lang="zh-HK" altLang="zh-TW" sz="2000" b="1" dirty="0">
                <a:solidFill>
                  <a:srgbClr val="000000"/>
                </a:solidFill>
                <a:latin typeface="標楷體" pitchFamily="65" charset="-120"/>
                <a:ea typeface="標楷體" pitchFamily="65" charset="-120"/>
                <a:cs typeface="Times New Roman"/>
              </a:rPr>
              <a:t>學校願景，彙整學生圖像，</a:t>
            </a:r>
            <a:r>
              <a:rPr lang="zh-TW" altLang="zh-TW" sz="2000" b="1" dirty="0">
                <a:solidFill>
                  <a:srgbClr val="000000"/>
                </a:solidFill>
                <a:latin typeface="標楷體" pitchFamily="65" charset="-120"/>
                <a:ea typeface="標楷體" pitchFamily="65" charset="-120"/>
                <a:cs typeface="Times New Roman"/>
              </a:rPr>
              <a:t>規劃校定特色課程，</a:t>
            </a:r>
            <a:r>
              <a:rPr lang="zh-HK" altLang="zh-TW" sz="2000" b="1" dirty="0">
                <a:solidFill>
                  <a:srgbClr val="000000"/>
                </a:solidFill>
                <a:latin typeface="標楷體" pitchFamily="65" charset="-120"/>
                <a:ea typeface="標楷體" pitchFamily="65" charset="-120"/>
                <a:cs typeface="Times New Roman"/>
              </a:rPr>
              <a:t>建構學生學習地圖</a:t>
            </a:r>
            <a:r>
              <a:rPr lang="zh-TW" altLang="zh-TW" sz="2000" b="1" dirty="0">
                <a:solidFill>
                  <a:srgbClr val="000000"/>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a:spcBef>
                <a:spcPts val="600"/>
              </a:spcBef>
            </a:pPr>
            <a:r>
              <a:rPr lang="zh-HK" altLang="zh-TW" sz="2000" b="1" dirty="0" smtClean="0">
                <a:solidFill>
                  <a:srgbClr val="0000FF"/>
                </a:solidFill>
                <a:latin typeface="標楷體" pitchFamily="65" charset="-120"/>
                <a:ea typeface="標楷體" pitchFamily="65" charset="-120"/>
                <a:cs typeface="Times New Roman"/>
              </a:rPr>
              <a:t>落實</a:t>
            </a:r>
            <a:r>
              <a:rPr lang="zh-TW" altLang="zh-TW" sz="2000" b="1" dirty="0">
                <a:solidFill>
                  <a:srgbClr val="0000FF"/>
                </a:solidFill>
                <a:latin typeface="標楷體" pitchFamily="65" charset="-120"/>
                <a:ea typeface="標楷體" pitchFamily="65" charset="-120"/>
                <a:cs typeface="Times New Roman"/>
              </a:rPr>
              <a:t>特色課程</a:t>
            </a:r>
            <a:r>
              <a:rPr lang="zh-TW" altLang="zh-TW" sz="2000" b="1" dirty="0" smtClean="0">
                <a:solidFill>
                  <a:srgbClr val="0000FF"/>
                </a:solidFill>
                <a:latin typeface="標楷體" pitchFamily="65" charset="-120"/>
                <a:ea typeface="標楷體" pitchFamily="65" charset="-120"/>
                <a:cs typeface="Times New Roman"/>
              </a:rPr>
              <a:t>操作</a:t>
            </a:r>
            <a:r>
              <a:rPr lang="zh-TW" altLang="en-US" sz="2000" b="1" dirty="0" smtClean="0">
                <a:solidFill>
                  <a:srgbClr val="0000FF"/>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zh-TW" altLang="zh-TW" sz="2000" b="1" dirty="0">
                <a:solidFill>
                  <a:srgbClr val="000000"/>
                </a:solidFill>
                <a:latin typeface="標楷體" pitchFamily="65" charset="-120"/>
                <a:ea typeface="標楷體" pitchFamily="65" charset="-120"/>
                <a:cs typeface="Times New Roman"/>
              </a:rPr>
              <a:t>規劃同科跨班、同群跨科及同校跨群之多元選修運作模式。</a:t>
            </a:r>
            <a:endParaRPr lang="en-US" altLang="zh-TW" sz="2000" b="1" kern="0" dirty="0" smtClean="0">
              <a:solidFill>
                <a:srgbClr val="000000"/>
              </a:solidFill>
              <a:latin typeface="標楷體" pitchFamily="65" charset="-120"/>
              <a:ea typeface="標楷體" pitchFamily="65" charset="-120"/>
            </a:endParaRPr>
          </a:p>
        </p:txBody>
      </p:sp>
      <p:pic>
        <p:nvPicPr>
          <p:cNvPr id="2052" name="Picture 4" descr="C:\Users\academy\Desktop\106高職優質化計畫\學生圖像\學校願景與學生圖像\1061117花蓮高商學生圖像-新.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90" t="13453" r="10401" b="6551"/>
          <a:stretch/>
        </p:blipFill>
        <p:spPr bwMode="auto">
          <a:xfrm>
            <a:off x="4716016" y="3597676"/>
            <a:ext cx="2829910" cy="2159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ademy\Desktop\106高職優質化計畫\學生圖像\學校願景與學生圖像\1061117新學校願景-新.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84" t="10316" r="15032"/>
          <a:stretch/>
        </p:blipFill>
        <p:spPr bwMode="auto">
          <a:xfrm>
            <a:off x="5956417" y="1124744"/>
            <a:ext cx="2361000" cy="2340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5220071" y="3428399"/>
            <a:ext cx="3410923" cy="338554"/>
          </a:xfrm>
          <a:prstGeom prst="rect">
            <a:avLst/>
          </a:prstGeom>
        </p:spPr>
        <p:txBody>
          <a:bodyPr wrap="square">
            <a:spAutoFit/>
          </a:bodyPr>
          <a:lstStyle/>
          <a:p>
            <a:pPr>
              <a:lnSpc>
                <a:spcPct val="80000"/>
              </a:lnSpc>
              <a:spcBef>
                <a:spcPct val="20000"/>
              </a:spcBef>
              <a:defRPr/>
            </a:pPr>
            <a:r>
              <a:rPr lang="zh-TW" altLang="en-US" b="1" dirty="0" smtClean="0">
                <a:solidFill>
                  <a:srgbClr val="FF0000"/>
                </a:solidFill>
                <a:effectLst>
                  <a:outerShdw blurRad="38100" dist="38100" dir="2700000" algn="tl">
                    <a:srgbClr val="000000">
                      <a:alpha val="43137"/>
                    </a:srgbClr>
                  </a:outerShdw>
                </a:effectLst>
                <a:ea typeface="標楷體" pitchFamily="65" charset="-120"/>
              </a:rPr>
              <a:t>發展學校願景與學生圖像</a:t>
            </a:r>
            <a:endParaRPr lang="zh-TW" altLang="en-US" b="1" dirty="0">
              <a:solidFill>
                <a:srgbClr val="FF0000"/>
              </a:solidFill>
              <a:effectLst>
                <a:outerShdw blurRad="38100" dist="38100" dir="2700000" algn="tl">
                  <a:srgbClr val="000000">
                    <a:alpha val="43137"/>
                  </a:srgbClr>
                </a:outerShdw>
              </a:effectLst>
              <a:ea typeface="標楷體" pitchFamily="65" charset="-120"/>
            </a:endParaRPr>
          </a:p>
        </p:txBody>
      </p:sp>
      <p:sp>
        <p:nvSpPr>
          <p:cNvPr id="10" name="流程圖: 替代處理程序 9"/>
          <p:cNvSpPr/>
          <p:nvPr/>
        </p:nvSpPr>
        <p:spPr>
          <a:xfrm>
            <a:off x="4211960"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4986867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1000"/>
                                        <p:tgtEl>
                                          <p:spTgt spid="2052"/>
                                        </p:tgtEl>
                                      </p:cBhvr>
                                    </p:animEffect>
                                    <p:anim calcmode="lin" valueType="num">
                                      <p:cBhvr>
                                        <p:cTn id="14" dur="1000" fill="hold"/>
                                        <p:tgtEl>
                                          <p:spTgt spid="2052"/>
                                        </p:tgtEl>
                                        <p:attrNameLst>
                                          <p:attrName>ppt_x</p:attrName>
                                        </p:attrNameLst>
                                      </p:cBhvr>
                                      <p:tavLst>
                                        <p:tav tm="0">
                                          <p:val>
                                            <p:strVal val="#ppt_x"/>
                                          </p:val>
                                        </p:tav>
                                        <p:tav tm="100000">
                                          <p:val>
                                            <p:strVal val="#ppt_x"/>
                                          </p:val>
                                        </p:tav>
                                      </p:tavLst>
                                    </p:anim>
                                    <p:anim calcmode="lin" valueType="num">
                                      <p:cBhvr>
                                        <p:cTn id="15"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sp>
        <p:nvSpPr>
          <p:cNvPr id="12" name="矩形 11"/>
          <p:cNvSpPr/>
          <p:nvPr/>
        </p:nvSpPr>
        <p:spPr>
          <a:xfrm>
            <a:off x="3719534" y="4757006"/>
            <a:ext cx="3073615" cy="683264"/>
          </a:xfrm>
          <a:prstGeom prst="rect">
            <a:avLst/>
          </a:prstGeom>
        </p:spPr>
        <p:txBody>
          <a:bodyPr wrap="square">
            <a:spAutoFit/>
          </a:bodyPr>
          <a:lstStyle/>
          <a:p>
            <a:pPr algn="ctr">
              <a:lnSpc>
                <a:spcPct val="80000"/>
              </a:lnSpc>
              <a:spcBef>
                <a:spcPct val="20000"/>
              </a:spcBef>
              <a:defRPr/>
            </a:pP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新</a:t>
            </a:r>
            <a:r>
              <a:rPr lang="zh-TW"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課綱</a:t>
            </a: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諮詢</a:t>
            </a:r>
            <a:r>
              <a:rPr lang="zh-TW"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輔導委員</a:t>
            </a: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蒞校</a:t>
            </a:r>
            <a:r>
              <a:rPr lang="zh-TW"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輔導</a:t>
            </a:r>
            <a:endPar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1026" name="Picture 2" descr="F:\106高職優質化計畫\106課綱輔導\1061115課綱輔導委員到校輔導\照片\DSC_22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27077">
            <a:off x="4243864" y="1584221"/>
            <a:ext cx="4480001" cy="25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F:\106高職優質化計畫\106課綱輔導\1061115課綱輔導委員到校輔導\照片\DSC_2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69392">
            <a:off x="560968" y="2290328"/>
            <a:ext cx="4480000" cy="25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流程圖: 替代處理程序 12"/>
          <p:cNvSpPr/>
          <p:nvPr/>
        </p:nvSpPr>
        <p:spPr>
          <a:xfrm>
            <a:off x="827584" y="119879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9064038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anim calcmode="lin" valueType="num">
                                      <p:cBhvr>
                                        <p:cTn id="12" dur="1000" fill="hold"/>
                                        <p:tgtEl>
                                          <p:spTgt spid="1027"/>
                                        </p:tgtEl>
                                        <p:attrNameLst>
                                          <p:attrName>ppt_x</p:attrName>
                                        </p:attrNameLst>
                                      </p:cBhvr>
                                      <p:tavLst>
                                        <p:tav tm="0">
                                          <p:val>
                                            <p:strVal val="#ppt_x"/>
                                          </p:val>
                                        </p:tav>
                                        <p:tav tm="100000">
                                          <p:val>
                                            <p:strVal val="#ppt_x"/>
                                          </p:val>
                                        </p:tav>
                                      </p:tavLst>
                                    </p:anim>
                                    <p:anim calcmode="lin" valueType="num">
                                      <p:cBhvr>
                                        <p:cTn id="1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226" y="348049"/>
            <a:ext cx="9144000" cy="595313"/>
          </a:xfrm>
        </p:spPr>
        <p:txBody>
          <a:bodyPr>
            <a:noAutofit/>
          </a:bodyPr>
          <a:lstStyle/>
          <a:p>
            <a:pPr>
              <a:defRPr/>
            </a:pPr>
            <a:r>
              <a:rPr lang="en-US" altLang="zh-TW" sz="4000" b="1" dirty="0" smtClean="0">
                <a:solidFill>
                  <a:schemeClr val="accent6">
                    <a:lumMod val="75000"/>
                  </a:schemeClr>
                </a:solidFill>
                <a:latin typeface="標楷體" pitchFamily="65" charset="-120"/>
                <a:ea typeface="標楷體" pitchFamily="65" charset="-120"/>
              </a:rPr>
              <a:t>106-1</a:t>
            </a:r>
            <a:r>
              <a:rPr lang="zh-TW" altLang="en-US" sz="4000" b="1" dirty="0" smtClean="0">
                <a:solidFill>
                  <a:schemeClr val="accent6">
                    <a:lumMod val="75000"/>
                  </a:schemeClr>
                </a:solidFill>
                <a:latin typeface="標楷體" pitchFamily="65" charset="-120"/>
                <a:ea typeface="標楷體" pitchFamily="65" charset="-120"/>
              </a:rPr>
              <a:t> 發展課程學用增能</a:t>
            </a:r>
            <a:r>
              <a:rPr lang="zh-TW" altLang="zh-TW" sz="4000" b="1" dirty="0" smtClean="0">
                <a:solidFill>
                  <a:schemeClr val="accent6">
                    <a:lumMod val="75000"/>
                  </a:schemeClr>
                </a:solidFill>
                <a:latin typeface="標楷體" pitchFamily="65" charset="-120"/>
                <a:ea typeface="標楷體" pitchFamily="65" charset="-120"/>
              </a:rPr>
              <a:t>計畫</a:t>
            </a:r>
            <a:endParaRPr lang="zh-TW" altLang="en-US" sz="4000" b="1" dirty="0">
              <a:solidFill>
                <a:schemeClr val="accent6">
                  <a:lumMod val="75000"/>
                </a:schemeClr>
              </a:solidFill>
              <a:latin typeface="標楷體" pitchFamily="65" charset="-120"/>
              <a:ea typeface="標楷體" pitchFamily="65" charset="-120"/>
            </a:endParaRPr>
          </a:p>
        </p:txBody>
      </p:sp>
      <p:sp>
        <p:nvSpPr>
          <p:cNvPr id="5" name="流程圖: 替代處理程序 4"/>
          <p:cNvSpPr/>
          <p:nvPr/>
        </p:nvSpPr>
        <p:spPr>
          <a:xfrm>
            <a:off x="441675" y="1124744"/>
            <a:ext cx="2070616" cy="510778"/>
          </a:xfrm>
          <a:prstGeom prst="flowChartAlternateProcess">
            <a:avLst/>
          </a:prstGeom>
          <a:ln/>
        </p:spPr>
        <p:style>
          <a:lnRef idx="1">
            <a:schemeClr val="accent1"/>
          </a:lnRef>
          <a:fillRef idx="3">
            <a:schemeClr val="accent1"/>
          </a:fillRef>
          <a:effectRef idx="2">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特色課程講座</a:t>
            </a:r>
            <a:endParaRPr kumimoji="0" lang="zh-TW" altLang="en-US" sz="2400" b="1"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66147" y="3972637"/>
            <a:ext cx="2765941" cy="21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146" name="Picture 2" descr="I:\應外科優質化\1060329技藝增能-黃宏祿老師\IMG_65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343400"/>
            <a:ext cx="48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圖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83786">
            <a:off x="2004537" y="1632341"/>
            <a:ext cx="2678067" cy="21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圖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648" y="3717128"/>
            <a:ext cx="2880000" cy="216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圖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27556">
            <a:off x="5724129" y="1575384"/>
            <a:ext cx="2880000" cy="216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矩形 15"/>
          <p:cNvSpPr/>
          <p:nvPr/>
        </p:nvSpPr>
        <p:spPr>
          <a:xfrm>
            <a:off x="7349887" y="4169502"/>
            <a:ext cx="1656184" cy="535531"/>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資處科研習</a:t>
            </a:r>
            <a:endParaRPr kumimoji="0" lang="en-US" altLang="zh-TW"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algn="ctr">
              <a:lnSpc>
                <a:spcPct val="80000"/>
              </a:lnSpc>
              <a:spcBef>
                <a:spcPct val="20000"/>
              </a:spcBef>
              <a:defRPr/>
            </a:pPr>
            <a:r>
              <a:rPr kumimoji="0" lang="zh-TW" altLang="en-US" sz="16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微電影製作課程</a:t>
            </a:r>
            <a:endParaRPr kumimoji="0" lang="zh-TW" altLang="en-US" sz="1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0" name="矩形 9"/>
          <p:cNvSpPr/>
          <p:nvPr/>
        </p:nvSpPr>
        <p:spPr>
          <a:xfrm>
            <a:off x="179512" y="3269419"/>
            <a:ext cx="2016224" cy="584775"/>
          </a:xfrm>
          <a:prstGeom prst="rect">
            <a:avLst/>
          </a:prstGeom>
        </p:spPr>
        <p:txBody>
          <a:bodyPr wrap="square">
            <a:spAutoFit/>
          </a:bodyPr>
          <a:lstStyle/>
          <a:p>
            <a:pPr algn="ctr"/>
            <a:r>
              <a:rPr kumimoji="0" lang="zh-TW" altLang="en-US" sz="16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會計科研習</a:t>
            </a:r>
            <a:endParaRPr kumimoji="0" lang="en-US" altLang="zh-TW" sz="16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kumimoji="0" lang="zh-TW" altLang="en-US" sz="1600" b="1"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金融戰略王融入教學</a:t>
            </a:r>
            <a:endParaRPr lang="zh-TW" altLang="en-US"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4812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a:t>
            </a:r>
            <a:r>
              <a:rPr lang="zh-TW" altLang="en-US" sz="4000" b="1" dirty="0" smtClean="0">
                <a:solidFill>
                  <a:srgbClr val="2D2D8A">
                    <a:lumMod val="75000"/>
                  </a:srgbClr>
                </a:solidFill>
                <a:latin typeface="標楷體" pitchFamily="65" charset="-120"/>
                <a:ea typeface="標楷體" pitchFamily="65" charset="-120"/>
              </a:rPr>
              <a:t>教學創新點鐵成金計畫</a:t>
            </a:r>
            <a:endParaRPr lang="zh-TW" altLang="en-US" sz="4000" dirty="0"/>
          </a:p>
        </p:txBody>
      </p:sp>
      <p:sp>
        <p:nvSpPr>
          <p:cNvPr id="3" name="文字版面配置區 2"/>
          <p:cNvSpPr>
            <a:spLocks noGrp="1"/>
          </p:cNvSpPr>
          <p:nvPr>
            <p:ph type="body" sz="half" idx="1"/>
          </p:nvPr>
        </p:nvSpPr>
        <p:spPr>
          <a:xfrm>
            <a:off x="323528" y="1700808"/>
            <a:ext cx="4041136" cy="4248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pPr>
            <a:r>
              <a:rPr lang="zh-TW" altLang="en-US" sz="2400" b="1" kern="1200" dirty="0" smtClean="0">
                <a:solidFill>
                  <a:srgbClr val="0000FF"/>
                </a:solidFill>
                <a:latin typeface="標楷體" pitchFamily="65" charset="-120"/>
                <a:ea typeface="標楷體" pitchFamily="65" charset="-120"/>
                <a:cs typeface="Times New Roman"/>
              </a:rPr>
              <a:t>辦理</a:t>
            </a:r>
            <a:r>
              <a:rPr lang="zh-TW" altLang="en-US" sz="2400" b="1" kern="1200" dirty="0">
                <a:solidFill>
                  <a:srgbClr val="0000FF"/>
                </a:solidFill>
                <a:latin typeface="標楷體" pitchFamily="65" charset="-120"/>
                <a:ea typeface="標楷體" pitchFamily="65" charset="-120"/>
                <a:cs typeface="Times New Roman"/>
              </a:rPr>
              <a:t>教師專業</a:t>
            </a:r>
            <a:r>
              <a:rPr lang="zh-TW" altLang="en-US" sz="2400" b="1" kern="1200" dirty="0" smtClean="0">
                <a:solidFill>
                  <a:srgbClr val="0000FF"/>
                </a:solidFill>
                <a:latin typeface="標楷體" pitchFamily="65" charset="-120"/>
                <a:ea typeface="標楷體" pitchFamily="65" charset="-120"/>
                <a:cs typeface="Times New Roman"/>
              </a:rPr>
              <a:t>研習：</a:t>
            </a:r>
            <a:r>
              <a:rPr lang="en-US" altLang="zh-TW" sz="2400" b="1" kern="1200" dirty="0">
                <a:solidFill>
                  <a:srgbClr val="0000FF"/>
                </a:solidFill>
                <a:latin typeface="標楷體" pitchFamily="65" charset="-120"/>
                <a:ea typeface="標楷體" pitchFamily="65" charset="-120"/>
                <a:cs typeface="Times New Roman"/>
              </a:rPr>
              <a:t/>
            </a:r>
            <a:br>
              <a:rPr lang="en-US" altLang="zh-TW" sz="2400" b="1" kern="1200" dirty="0">
                <a:solidFill>
                  <a:srgbClr val="0000FF"/>
                </a:solidFill>
                <a:latin typeface="標楷體" pitchFamily="65" charset="-120"/>
                <a:ea typeface="標楷體" pitchFamily="65" charset="-120"/>
                <a:cs typeface="Times New Roman"/>
              </a:rPr>
            </a:br>
            <a:r>
              <a:rPr lang="zh-TW" altLang="zh-TW" sz="2400" b="1" dirty="0">
                <a:solidFill>
                  <a:srgbClr val="000000"/>
                </a:solidFill>
                <a:latin typeface="標楷體" panose="03000509000000000000" pitchFamily="65" charset="-120"/>
                <a:ea typeface="標楷體" panose="03000509000000000000" pitchFamily="65" charset="-120"/>
                <a:cs typeface="Times New Roman"/>
              </a:rPr>
              <a:t>深化教師專業知能，增進教師專業素養與教學</a:t>
            </a:r>
            <a:r>
              <a:rPr lang="zh-TW" altLang="zh-TW" sz="2400" b="1" dirty="0" smtClean="0">
                <a:solidFill>
                  <a:srgbClr val="000000"/>
                </a:solidFill>
                <a:latin typeface="標楷體" panose="03000509000000000000" pitchFamily="65" charset="-120"/>
                <a:ea typeface="標楷體" panose="03000509000000000000" pitchFamily="65" charset="-120"/>
                <a:cs typeface="Times New Roman"/>
              </a:rPr>
              <a:t>技巧</a:t>
            </a:r>
            <a:r>
              <a:rPr lang="zh-TW" altLang="en-US" sz="2400" b="1" dirty="0" smtClean="0">
                <a:solidFill>
                  <a:srgbClr val="000000"/>
                </a:solidFill>
                <a:latin typeface="標楷體" panose="03000509000000000000" pitchFamily="65" charset="-120"/>
                <a:ea typeface="標楷體" panose="03000509000000000000" pitchFamily="65" charset="-120"/>
                <a:cs typeface="Times New Roman"/>
              </a:rPr>
              <a:t>。</a:t>
            </a:r>
            <a:endParaRPr lang="en-US" altLang="zh-TW" sz="2400" b="1" kern="1200" dirty="0">
              <a:latin typeface="標楷體" pitchFamily="65" charset="-120"/>
              <a:ea typeface="標楷體" pitchFamily="65" charset="-120"/>
              <a:cs typeface="Times New Roman"/>
            </a:endParaRPr>
          </a:p>
          <a:p>
            <a:pPr>
              <a:spcBef>
                <a:spcPts val="600"/>
              </a:spcBef>
            </a:pPr>
            <a:r>
              <a:rPr lang="zh-TW" altLang="en-US" sz="2400" b="1" kern="1200" dirty="0" smtClean="0">
                <a:solidFill>
                  <a:srgbClr val="0000FF"/>
                </a:solidFill>
                <a:latin typeface="標楷體" pitchFamily="65" charset="-120"/>
                <a:ea typeface="標楷體" pitchFamily="65" charset="-120"/>
                <a:cs typeface="Times New Roman"/>
              </a:rPr>
              <a:t>推動</a:t>
            </a:r>
            <a:r>
              <a:rPr lang="zh-TW" altLang="en-US" sz="2400" b="1" kern="1200" dirty="0">
                <a:solidFill>
                  <a:srgbClr val="0000FF"/>
                </a:solidFill>
                <a:latin typeface="標楷體" pitchFamily="65" charset="-120"/>
                <a:ea typeface="標楷體" pitchFamily="65" charset="-120"/>
                <a:cs typeface="Times New Roman"/>
              </a:rPr>
              <a:t>教師公開</a:t>
            </a:r>
            <a:r>
              <a:rPr lang="zh-TW" altLang="en-US" sz="2400" b="1" kern="1200" dirty="0" smtClean="0">
                <a:solidFill>
                  <a:srgbClr val="0000FF"/>
                </a:solidFill>
                <a:latin typeface="標楷體" pitchFamily="65" charset="-120"/>
                <a:ea typeface="標楷體" pitchFamily="65" charset="-120"/>
                <a:cs typeface="Times New Roman"/>
              </a:rPr>
              <a:t>授課：</a:t>
            </a:r>
            <a:r>
              <a:rPr lang="en-US" altLang="zh-TW" sz="2400" b="1" kern="1200" dirty="0">
                <a:solidFill>
                  <a:srgbClr val="0000FF"/>
                </a:solidFill>
                <a:latin typeface="標楷體" pitchFamily="65" charset="-120"/>
                <a:ea typeface="標楷體" pitchFamily="65" charset="-120"/>
                <a:cs typeface="Times New Roman"/>
              </a:rPr>
              <a:t/>
            </a:r>
            <a:br>
              <a:rPr lang="en-US" altLang="zh-TW" sz="2400" b="1" kern="1200" dirty="0">
                <a:solidFill>
                  <a:srgbClr val="0000FF"/>
                </a:solidFill>
                <a:latin typeface="標楷體" pitchFamily="65" charset="-120"/>
                <a:ea typeface="標楷體" pitchFamily="65" charset="-120"/>
                <a:cs typeface="Times New Roman"/>
              </a:rPr>
            </a:br>
            <a:r>
              <a:rPr lang="zh-TW" altLang="zh-TW" sz="2400" b="1" dirty="0">
                <a:solidFill>
                  <a:srgbClr val="000000"/>
                </a:solidFill>
                <a:latin typeface="標楷體" panose="03000509000000000000" pitchFamily="65" charset="-120"/>
                <a:ea typeface="標楷體" panose="03000509000000000000" pitchFamily="65" charset="-120"/>
                <a:cs typeface="Times New Roman"/>
              </a:rPr>
              <a:t>結合教師專業成長資源，進行教師教學評鑑與回饋，促進經驗交流與省思。</a:t>
            </a:r>
            <a:endParaRPr lang="en-US" altLang="zh-TW" sz="2400" b="1" kern="1200" dirty="0">
              <a:latin typeface="標楷體" pitchFamily="65" charset="-120"/>
              <a:ea typeface="標楷體" pitchFamily="65" charset="-120"/>
              <a:cs typeface="Times New Roman"/>
            </a:endParaRPr>
          </a:p>
          <a:p>
            <a:pPr>
              <a:spcBef>
                <a:spcPts val="600"/>
              </a:spcBef>
            </a:pPr>
            <a:r>
              <a:rPr lang="zh-TW" altLang="en-US" sz="2400" b="1" kern="1200" dirty="0" smtClean="0">
                <a:solidFill>
                  <a:srgbClr val="0000FF"/>
                </a:solidFill>
                <a:latin typeface="標楷體" pitchFamily="65" charset="-120"/>
                <a:ea typeface="標楷體" pitchFamily="65" charset="-120"/>
                <a:cs typeface="Times New Roman"/>
              </a:rPr>
              <a:t>提升</a:t>
            </a:r>
            <a:r>
              <a:rPr lang="zh-TW" altLang="en-US" sz="2400" b="1" kern="1200" dirty="0">
                <a:solidFill>
                  <a:srgbClr val="0000FF"/>
                </a:solidFill>
                <a:latin typeface="標楷體" pitchFamily="65" charset="-120"/>
                <a:ea typeface="標楷體" pitchFamily="65" charset="-120"/>
                <a:cs typeface="Times New Roman"/>
              </a:rPr>
              <a:t>學生英語</a:t>
            </a:r>
            <a:r>
              <a:rPr lang="zh-TW" altLang="en-US" sz="2400" b="1" kern="1200" dirty="0" smtClean="0">
                <a:solidFill>
                  <a:srgbClr val="0000FF"/>
                </a:solidFill>
                <a:latin typeface="標楷體" pitchFamily="65" charset="-120"/>
                <a:ea typeface="標楷體" pitchFamily="65" charset="-120"/>
                <a:cs typeface="Times New Roman"/>
              </a:rPr>
              <a:t>能力：</a:t>
            </a:r>
            <a:endParaRPr lang="en-US" altLang="zh-TW" sz="2400" b="1" kern="1200"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en-US" altLang="zh-TW" sz="2400" b="1" kern="1200" dirty="0" smtClean="0">
                <a:latin typeface="標楷體" pitchFamily="65" charset="-120"/>
                <a:ea typeface="標楷體" pitchFamily="65" charset="-120"/>
                <a:cs typeface="Times New Roman"/>
              </a:rPr>
              <a:t>1.</a:t>
            </a:r>
            <a:r>
              <a:rPr lang="zh-TW" altLang="en-US" sz="2400" b="1" kern="1200" dirty="0" smtClean="0">
                <a:latin typeface="標楷體" pitchFamily="65" charset="-120"/>
                <a:ea typeface="標楷體" pitchFamily="65" charset="-120"/>
                <a:cs typeface="Times New Roman"/>
              </a:rPr>
              <a:t>辦理</a:t>
            </a:r>
            <a:r>
              <a:rPr lang="zh-TW" altLang="en-US" sz="2400" b="1" kern="1200" dirty="0">
                <a:latin typeface="標楷體" pitchFamily="65" charset="-120"/>
                <a:ea typeface="標楷體" pitchFamily="65" charset="-120"/>
                <a:cs typeface="Times New Roman"/>
              </a:rPr>
              <a:t>英文檢定專</a:t>
            </a:r>
            <a:r>
              <a:rPr lang="zh-TW" altLang="en-US" sz="2400" b="1" kern="1200" dirty="0" smtClean="0">
                <a:latin typeface="標楷體" pitchFamily="65" charset="-120"/>
                <a:ea typeface="標楷體" pitchFamily="65" charset="-120"/>
                <a:cs typeface="Times New Roman"/>
              </a:rPr>
              <a:t>班</a:t>
            </a:r>
            <a:endParaRPr lang="en-US" altLang="zh-TW" sz="2400" b="1" kern="1200" dirty="0" smtClean="0">
              <a:latin typeface="標楷體" pitchFamily="65" charset="-120"/>
              <a:ea typeface="標楷體" pitchFamily="65" charset="-120"/>
              <a:cs typeface="Times New Roman"/>
            </a:endParaRPr>
          </a:p>
          <a:p>
            <a:pPr marL="361950" indent="0">
              <a:spcBef>
                <a:spcPts val="0"/>
              </a:spcBef>
              <a:buNone/>
            </a:pPr>
            <a:r>
              <a:rPr lang="en-US" altLang="zh-TW" sz="2400" b="1" kern="1200" dirty="0" smtClean="0">
                <a:latin typeface="標楷體" pitchFamily="65" charset="-120"/>
                <a:ea typeface="標楷體" pitchFamily="65" charset="-120"/>
                <a:cs typeface="Times New Roman"/>
              </a:rPr>
              <a:t>2.</a:t>
            </a:r>
            <a:r>
              <a:rPr lang="zh-TW" altLang="en-US" sz="2400" b="1" kern="1200" dirty="0" smtClean="0">
                <a:latin typeface="標楷體" pitchFamily="65" charset="-120"/>
                <a:ea typeface="標楷體" pitchFamily="65" charset="-120"/>
                <a:cs typeface="Times New Roman"/>
              </a:rPr>
              <a:t>優</a:t>
            </a:r>
            <a:r>
              <a:rPr lang="zh-TW" altLang="en-US" sz="2400" b="1" kern="1200" dirty="0">
                <a:latin typeface="標楷體" pitchFamily="65" charset="-120"/>
                <a:ea typeface="標楷體" pitchFamily="65" charset="-120"/>
                <a:cs typeface="Times New Roman"/>
              </a:rPr>
              <a:t>化英語學習</a:t>
            </a:r>
            <a:r>
              <a:rPr lang="zh-TW" altLang="en-US" sz="2400" b="1" kern="1200" dirty="0" smtClean="0">
                <a:latin typeface="標楷體" pitchFamily="65" charset="-120"/>
                <a:ea typeface="標楷體" pitchFamily="65" charset="-120"/>
                <a:cs typeface="Times New Roman"/>
              </a:rPr>
              <a:t>環境</a:t>
            </a:r>
            <a:endParaRPr lang="zh-TW" altLang="en-US" sz="2400" b="1" kern="1200" dirty="0">
              <a:latin typeface="標楷體" pitchFamily="65" charset="-120"/>
              <a:ea typeface="標楷體" pitchFamily="65" charset="-120"/>
              <a:cs typeface="Times New Roman"/>
            </a:endParaRPr>
          </a:p>
        </p:txBody>
      </p:sp>
      <p:pic>
        <p:nvPicPr>
          <p:cNvPr id="6" name="內容版面配置區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1268760"/>
            <a:ext cx="3116926" cy="23382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流程圖: 替代處理程序 4"/>
          <p:cNvSpPr/>
          <p:nvPr/>
        </p:nvSpPr>
        <p:spPr>
          <a:xfrm>
            <a:off x="467544" y="1066451"/>
            <a:ext cx="1512168"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計畫目標</a:t>
            </a:r>
            <a:endParaRPr kumimoji="0" lang="zh-TW" altLang="en-US" sz="2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520">
            <a:off x="5605087" y="3717032"/>
            <a:ext cx="3263627" cy="24482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06616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1438"/>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7338"/>
            <a:ext cx="36179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3238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223838" y="1030288"/>
            <a:ext cx="1392237"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1115616" y="1988840"/>
            <a:ext cx="7561263" cy="3785652"/>
          </a:xfrm>
          <a:prstGeom prst="rect">
            <a:avLst/>
          </a:prstGeom>
          <a:noFill/>
        </p:spPr>
        <p:txBody>
          <a:bodyPr>
            <a:spAutoFit/>
          </a:bodyPr>
          <a:lstStyle/>
          <a:p>
            <a:pPr>
              <a:lnSpc>
                <a:spcPct val="150000"/>
              </a:lnSpc>
              <a:buClr>
                <a:srgbClr val="C00000"/>
              </a:buClr>
              <a:buSzPct val="105000"/>
              <a:buFont typeface="Wingdings" pitchFamily="2" charset="2"/>
              <a:buChar char="u"/>
              <a:defRPr/>
            </a:pPr>
            <a:r>
              <a:rPr lang="zh-TW" altLang="en-US" sz="3200" dirty="0">
                <a:ln w="12700">
                  <a:solidFill>
                    <a:srgbClr val="7030A0"/>
                  </a:solidFill>
                </a:ln>
                <a:solidFill>
                  <a:srgbClr val="7030A0"/>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a:t>
            </a: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學校簡介</a:t>
            </a:r>
            <a:endParaRPr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學校發展目標</a:t>
            </a:r>
            <a:endParaRPr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kumimoji="0"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自主管理</a:t>
            </a:r>
            <a:endParaRPr kumimoji="0"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kumimoji="0"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a:t>
            </a:r>
            <a:r>
              <a:rPr kumimoji="0" lang="en-US" altLang="zh-TW" sz="3200" dirty="0" smtClean="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106</a:t>
            </a:r>
            <a:r>
              <a:rPr kumimoji="0" lang="zh-TW" altLang="en-US" sz="3200" dirty="0" smtClean="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學年</a:t>
            </a:r>
            <a:r>
              <a:rPr kumimoji="0"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度</a:t>
            </a: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各項子計畫辦理特色及績效</a:t>
            </a:r>
            <a:endParaRPr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結語</a:t>
            </a:r>
          </a:p>
        </p:txBody>
      </p:sp>
      <p:sp>
        <p:nvSpPr>
          <p:cNvPr id="8" name="文字方塊 7"/>
          <p:cNvSpPr txBox="1"/>
          <p:nvPr/>
        </p:nvSpPr>
        <p:spPr>
          <a:xfrm>
            <a:off x="1258888" y="476250"/>
            <a:ext cx="2590800" cy="769938"/>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簡報大綱</a:t>
            </a:r>
          </a:p>
        </p:txBody>
      </p:sp>
    </p:spTree>
    <p:extLst>
      <p:ext uri="{BB962C8B-B14F-4D97-AF65-F5344CB8AC3E}">
        <p14:creationId xmlns:p14="http://schemas.microsoft.com/office/powerpoint/2010/main" val="2148069104"/>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教學創新點鐵成金計畫</a:t>
            </a:r>
            <a:endParaRPr lang="zh-TW" altLang="en-US" sz="4000" dirty="0"/>
          </a:p>
        </p:txBody>
      </p:sp>
      <p:sp>
        <p:nvSpPr>
          <p:cNvPr id="3" name="矩形 2"/>
          <p:cNvSpPr/>
          <p:nvPr/>
        </p:nvSpPr>
        <p:spPr>
          <a:xfrm>
            <a:off x="368795" y="1915573"/>
            <a:ext cx="4968551" cy="954107"/>
          </a:xfrm>
          <a:prstGeom prst="rect">
            <a:avLst/>
          </a:prstGeom>
        </p:spPr>
        <p:txBody>
          <a:bodyPr wrap="square">
            <a:spAutoFit/>
          </a:bodyPr>
          <a:lstStyle/>
          <a:p>
            <a:endParaRPr kumimoji="0" lang="en-US" altLang="zh-TW" sz="2800" dirty="0">
              <a:latin typeface="華康宗楷體W7" pitchFamily="65" charset="-120"/>
              <a:ea typeface="華康宗楷體W7" pitchFamily="65" charset="-120"/>
            </a:endParaRPr>
          </a:p>
          <a:p>
            <a:endParaRPr kumimoji="0" lang="en-US" altLang="zh-TW" sz="2800" dirty="0" smtClean="0">
              <a:latin typeface="華康宗楷體W7" pitchFamily="65" charset="-120"/>
              <a:ea typeface="華康宗楷體W7" pitchFamily="65" charset="-120"/>
            </a:endParaRPr>
          </a:p>
        </p:txBody>
      </p:sp>
      <p:sp>
        <p:nvSpPr>
          <p:cNvPr id="5" name="矩形 4"/>
          <p:cNvSpPr/>
          <p:nvPr/>
        </p:nvSpPr>
        <p:spPr>
          <a:xfrm>
            <a:off x="368795" y="1915573"/>
            <a:ext cx="4203205" cy="2677656"/>
          </a:xfrm>
          <a:prstGeom prst="rect">
            <a:avLst/>
          </a:prstGeom>
        </p:spPr>
        <p:txBody>
          <a:bodyPr wrap="square">
            <a:spAutoFit/>
          </a:bodyPr>
          <a:lstStyle/>
          <a:p>
            <a:r>
              <a:rPr kumimoji="0" lang="zh-TW" altLang="en-US" sz="2800" b="1" dirty="0" smtClean="0">
                <a:solidFill>
                  <a:srgbClr val="0000FF"/>
                </a:solidFill>
                <a:latin typeface="標楷體" panose="03000509000000000000" pitchFamily="65" charset="-120"/>
                <a:ea typeface="標楷體" panose="03000509000000000000" pitchFamily="65" charset="-120"/>
              </a:rPr>
              <a:t>辦理「合作學習」研習：</a:t>
            </a:r>
            <a:endParaRPr kumimoji="0" lang="en-US" altLang="zh-TW" sz="2800" b="1" dirty="0" smtClean="0">
              <a:solidFill>
                <a:srgbClr val="0000FF"/>
              </a:solidFill>
              <a:latin typeface="標楷體" panose="03000509000000000000" pitchFamily="65" charset="-120"/>
              <a:ea typeface="標楷體" panose="03000509000000000000" pitchFamily="65" charset="-120"/>
            </a:endParaRPr>
          </a:p>
          <a:p>
            <a:r>
              <a:rPr kumimoji="0" lang="zh-TW" altLang="en-US" sz="2800" b="1" dirty="0" smtClean="0">
                <a:latin typeface="標楷體" panose="03000509000000000000" pitchFamily="65" charset="-120"/>
                <a:ea typeface="標楷體" panose="03000509000000000000" pitchFamily="65" charset="-120"/>
              </a:rPr>
              <a:t>邀請東華大學嚴愛群教授，透過分組討論，激盪出學校整體課程方向及使用桌遊讓所學使用至日常生活中。</a:t>
            </a:r>
            <a:endParaRPr kumimoji="0" lang="en-US" altLang="zh-TW" sz="2800" b="1" dirty="0" smtClean="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196752"/>
            <a:ext cx="3600400" cy="2484787"/>
          </a:xfrm>
          <a:prstGeom prst="rect">
            <a:avLst/>
          </a:prstGeom>
          <a:ln>
            <a:noFill/>
          </a:ln>
          <a:effectLst>
            <a:softEdge rad="112500"/>
          </a:effectLst>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9782" y="3681539"/>
            <a:ext cx="3600400" cy="2555773"/>
          </a:xfrm>
          <a:prstGeom prst="rect">
            <a:avLst/>
          </a:prstGeom>
          <a:ln>
            <a:noFill/>
          </a:ln>
          <a:effectLst>
            <a:softEdge rad="112500"/>
          </a:effectLst>
        </p:spPr>
      </p:pic>
      <p:sp>
        <p:nvSpPr>
          <p:cNvPr id="8" name="流程圖: 替代處理程序 7"/>
          <p:cNvSpPr/>
          <p:nvPr/>
        </p:nvSpPr>
        <p:spPr>
          <a:xfrm>
            <a:off x="467544"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292042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教學創新點鐵成金計畫</a:t>
            </a:r>
            <a:endParaRPr lang="zh-TW" altLang="en-US" sz="4000" dirty="0"/>
          </a:p>
        </p:txBody>
      </p:sp>
      <p:sp>
        <p:nvSpPr>
          <p:cNvPr id="3" name="矩形 2"/>
          <p:cNvSpPr/>
          <p:nvPr/>
        </p:nvSpPr>
        <p:spPr>
          <a:xfrm>
            <a:off x="368795" y="1915573"/>
            <a:ext cx="4968551" cy="954107"/>
          </a:xfrm>
          <a:prstGeom prst="rect">
            <a:avLst/>
          </a:prstGeom>
        </p:spPr>
        <p:txBody>
          <a:bodyPr wrap="square">
            <a:spAutoFit/>
          </a:bodyPr>
          <a:lstStyle/>
          <a:p>
            <a:endParaRPr kumimoji="0" lang="en-US" altLang="zh-TW" sz="2800" dirty="0">
              <a:latin typeface="華康宗楷體W7" pitchFamily="65" charset="-120"/>
              <a:ea typeface="華康宗楷體W7" pitchFamily="65" charset="-120"/>
            </a:endParaRPr>
          </a:p>
          <a:p>
            <a:endParaRPr kumimoji="0" lang="en-US" altLang="zh-TW" sz="2800" dirty="0" smtClean="0">
              <a:latin typeface="華康宗楷體W7" pitchFamily="65" charset="-120"/>
              <a:ea typeface="華康宗楷體W7" pitchFamily="65" charset="-120"/>
            </a:endParaRPr>
          </a:p>
        </p:txBody>
      </p:sp>
      <p:sp>
        <p:nvSpPr>
          <p:cNvPr id="5" name="矩形 4"/>
          <p:cNvSpPr/>
          <p:nvPr/>
        </p:nvSpPr>
        <p:spPr>
          <a:xfrm>
            <a:off x="368795" y="1915573"/>
            <a:ext cx="3627141" cy="3416320"/>
          </a:xfrm>
          <a:prstGeom prst="rect">
            <a:avLst/>
          </a:prstGeom>
        </p:spPr>
        <p:txBody>
          <a:bodyPr wrap="square">
            <a:spAutoFit/>
          </a:bodyPr>
          <a:lstStyle/>
          <a:p>
            <a:r>
              <a:rPr kumimoji="0" lang="zh-TW" altLang="en-US" sz="2400" b="1" dirty="0" smtClean="0">
                <a:solidFill>
                  <a:srgbClr val="0000FF"/>
                </a:solidFill>
                <a:latin typeface="標楷體" panose="03000509000000000000" pitchFamily="65" charset="-120"/>
                <a:ea typeface="標楷體" panose="03000509000000000000" pitchFamily="65" charset="-120"/>
              </a:rPr>
              <a:t>辦理英檢檢定專班：</a:t>
            </a:r>
            <a:endParaRPr kumimoji="0" lang="en-US" altLang="zh-TW" sz="2400" b="1" dirty="0" smtClean="0">
              <a:solidFill>
                <a:srgbClr val="0000FF"/>
              </a:solidFill>
              <a:latin typeface="標楷體" panose="03000509000000000000" pitchFamily="65" charset="-120"/>
              <a:ea typeface="標楷體" panose="03000509000000000000" pitchFamily="65" charset="-120"/>
            </a:endParaRPr>
          </a:p>
          <a:p>
            <a:r>
              <a:rPr kumimoji="0" lang="zh-TW" altLang="en-US" sz="2400" b="1" dirty="0">
                <a:latin typeface="標楷體" panose="03000509000000000000" pitchFamily="65" charset="-120"/>
                <a:ea typeface="標楷體" panose="03000509000000000000" pitchFamily="65" charset="-120"/>
              </a:rPr>
              <a:t>於</a:t>
            </a:r>
            <a:r>
              <a:rPr kumimoji="0" lang="zh-TW" altLang="en-US" sz="2400" b="1" dirty="0" smtClean="0">
                <a:latin typeface="標楷體" panose="03000509000000000000" pitchFamily="65" charset="-120"/>
                <a:ea typeface="標楷體" panose="03000509000000000000" pitchFamily="65" charset="-120"/>
              </a:rPr>
              <a:t>假日開設全民英檢初級班，鼓勵全校同學報名參加，加強聽力測驗及閱讀能力培養。</a:t>
            </a:r>
            <a:r>
              <a:rPr kumimoji="0" lang="en-US" altLang="zh-TW" sz="2400" b="1" dirty="0" smtClean="0">
                <a:latin typeface="標楷體" panose="03000509000000000000" pitchFamily="65" charset="-120"/>
                <a:ea typeface="標楷體" panose="03000509000000000000" pitchFamily="65" charset="-120"/>
              </a:rPr>
              <a:t/>
            </a:r>
            <a:br>
              <a:rPr kumimoji="0" lang="en-US" altLang="zh-TW" sz="2400" b="1" dirty="0" smtClean="0">
                <a:latin typeface="標楷體" panose="03000509000000000000" pitchFamily="65" charset="-120"/>
                <a:ea typeface="標楷體" panose="03000509000000000000" pitchFamily="65" charset="-120"/>
              </a:rPr>
            </a:br>
            <a:endParaRPr kumimoji="0" lang="en-US" altLang="zh-TW" sz="2400" b="1" dirty="0" smtClean="0">
              <a:latin typeface="標楷體" panose="03000509000000000000" pitchFamily="65" charset="-120"/>
              <a:ea typeface="標楷體" panose="03000509000000000000" pitchFamily="65" charset="-120"/>
            </a:endParaRPr>
          </a:p>
          <a:p>
            <a:r>
              <a:rPr lang="zh-TW" altLang="en-US" sz="2400" b="1" dirty="0">
                <a:solidFill>
                  <a:srgbClr val="0000FF"/>
                </a:solidFill>
                <a:latin typeface="標楷體" pitchFamily="65" charset="-120"/>
                <a:ea typeface="標楷體" pitchFamily="65" charset="-120"/>
                <a:cs typeface="Times New Roman"/>
              </a:rPr>
              <a:t>優化英語學習</a:t>
            </a:r>
            <a:r>
              <a:rPr lang="zh-TW" altLang="en-US" sz="2400" b="1" dirty="0" smtClean="0">
                <a:solidFill>
                  <a:srgbClr val="0000FF"/>
                </a:solidFill>
                <a:latin typeface="標楷體" pitchFamily="65" charset="-120"/>
                <a:ea typeface="標楷體" pitchFamily="65" charset="-120"/>
                <a:cs typeface="Times New Roman"/>
              </a:rPr>
              <a:t>環境：</a:t>
            </a:r>
            <a:endParaRPr lang="en-US" altLang="zh-TW" sz="2400" b="1" dirty="0" smtClean="0">
              <a:solidFill>
                <a:srgbClr val="0000FF"/>
              </a:solidFill>
              <a:latin typeface="標楷體" pitchFamily="65" charset="-120"/>
              <a:ea typeface="標楷體" pitchFamily="65" charset="-120"/>
              <a:cs typeface="Times New Roman"/>
            </a:endParaRPr>
          </a:p>
          <a:p>
            <a:r>
              <a:rPr kumimoji="0" lang="zh-TW" altLang="en-US" sz="2400" b="1" dirty="0">
                <a:latin typeface="標楷體" panose="03000509000000000000" pitchFamily="65" charset="-120"/>
                <a:ea typeface="標楷體" panose="03000509000000000000" pitchFamily="65" charset="-120"/>
                <a:cs typeface="Times New Roman"/>
              </a:rPr>
              <a:t>汰換</a:t>
            </a:r>
            <a:r>
              <a:rPr kumimoji="0" lang="zh-TW" altLang="en-US" sz="2400" b="1" dirty="0" smtClean="0">
                <a:latin typeface="標楷體" panose="03000509000000000000" pitchFamily="65" charset="-120"/>
                <a:ea typeface="標楷體" panose="03000509000000000000" pitchFamily="65" charset="-120"/>
                <a:cs typeface="Times New Roman"/>
              </a:rPr>
              <a:t>語言教室電腦主機，提供優質學習環境。</a:t>
            </a:r>
            <a:endParaRPr kumimoji="0" lang="en-US" altLang="zh-TW" sz="2400" b="1" dirty="0" smtClean="0">
              <a:latin typeface="標楷體" panose="03000509000000000000" pitchFamily="65" charset="-120"/>
              <a:ea typeface="標楷體" panose="03000509000000000000" pitchFamily="65" charset="-120"/>
            </a:endParaRPr>
          </a:p>
        </p:txBody>
      </p:sp>
      <p:sp>
        <p:nvSpPr>
          <p:cNvPr id="8" name="流程圖: 替代處理程序 7"/>
          <p:cNvSpPr/>
          <p:nvPr/>
        </p:nvSpPr>
        <p:spPr>
          <a:xfrm>
            <a:off x="467544"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9" y="1124744"/>
            <a:ext cx="3453603" cy="2196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9" y="3565332"/>
            <a:ext cx="3423394" cy="2196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35281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教學創新點鐵成金計畫</a:t>
            </a:r>
            <a:endParaRPr lang="zh-TW" altLang="en-US" sz="4000" dirty="0"/>
          </a:p>
        </p:txBody>
      </p:sp>
      <p:sp>
        <p:nvSpPr>
          <p:cNvPr id="3" name="矩形 2"/>
          <p:cNvSpPr/>
          <p:nvPr/>
        </p:nvSpPr>
        <p:spPr>
          <a:xfrm>
            <a:off x="368795" y="1915573"/>
            <a:ext cx="4968551" cy="954107"/>
          </a:xfrm>
          <a:prstGeom prst="rect">
            <a:avLst/>
          </a:prstGeom>
        </p:spPr>
        <p:txBody>
          <a:bodyPr wrap="square">
            <a:spAutoFit/>
          </a:bodyPr>
          <a:lstStyle/>
          <a:p>
            <a:endParaRPr kumimoji="0" lang="en-US" altLang="zh-TW" sz="2800" dirty="0">
              <a:latin typeface="華康宗楷體W7" pitchFamily="65" charset="-120"/>
              <a:ea typeface="華康宗楷體W7" pitchFamily="65" charset="-120"/>
            </a:endParaRPr>
          </a:p>
          <a:p>
            <a:endParaRPr kumimoji="0" lang="en-US" altLang="zh-TW" sz="2800" dirty="0" smtClean="0">
              <a:latin typeface="華康宗楷體W7" pitchFamily="65" charset="-120"/>
              <a:ea typeface="華康宗楷體W7" pitchFamily="65" charset="-120"/>
            </a:endParaRPr>
          </a:p>
        </p:txBody>
      </p:sp>
      <p:sp>
        <p:nvSpPr>
          <p:cNvPr id="5" name="矩形 4"/>
          <p:cNvSpPr/>
          <p:nvPr/>
        </p:nvSpPr>
        <p:spPr>
          <a:xfrm>
            <a:off x="368795" y="1772816"/>
            <a:ext cx="3771157" cy="40337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0" hangingPunct="0">
              <a:spcBef>
                <a:spcPts val="600"/>
              </a:spcBef>
              <a:buBlip>
                <a:blip r:embed="rId2"/>
              </a:buBlip>
            </a:pPr>
            <a:r>
              <a:rPr lang="zh-TW" altLang="zh-TW" sz="2400" b="1" dirty="0" smtClean="0">
                <a:latin typeface="標楷體" pitchFamily="65" charset="-120"/>
                <a:ea typeface="標楷體" pitchFamily="65" charset="-120"/>
                <a:cs typeface="Times New Roman"/>
              </a:rPr>
              <a:t>培養</a:t>
            </a:r>
            <a:r>
              <a:rPr lang="zh-TW" altLang="zh-TW" sz="2400" b="1" dirty="0">
                <a:latin typeface="標楷體" pitchFamily="65" charset="-120"/>
                <a:ea typeface="標楷體" pitchFamily="65" charset="-120"/>
                <a:cs typeface="Times New Roman"/>
              </a:rPr>
              <a:t>學生簡報、溝通、團隊合作之</a:t>
            </a:r>
            <a:r>
              <a:rPr lang="zh-TW" altLang="zh-TW" sz="2400" b="1" dirty="0" smtClean="0">
                <a:latin typeface="標楷體" pitchFamily="65" charset="-120"/>
                <a:ea typeface="標楷體" pitchFamily="65" charset="-120"/>
                <a:cs typeface="Times New Roman"/>
              </a:rPr>
              <a:t>技能</a:t>
            </a:r>
            <a:r>
              <a:rPr lang="zh-TW" altLang="en-US" sz="2400" b="1" dirty="0" smtClean="0">
                <a:latin typeface="標楷體" pitchFamily="65" charset="-120"/>
                <a:ea typeface="標楷體" pitchFamily="65" charset="-120"/>
                <a:cs typeface="Times New Roman"/>
              </a:rPr>
              <a:t>，</a:t>
            </a:r>
            <a:r>
              <a:rPr lang="zh-TW" altLang="zh-TW" sz="2400" b="1" dirty="0" smtClean="0">
                <a:latin typeface="標楷體" pitchFamily="65" charset="-120"/>
                <a:ea typeface="標楷體" pitchFamily="65" charset="-120"/>
                <a:cs typeface="Times New Roman"/>
              </a:rPr>
              <a:t>藉</a:t>
            </a:r>
            <a:r>
              <a:rPr lang="zh-TW" altLang="zh-TW" sz="2400" b="1" dirty="0">
                <a:latin typeface="標楷體" pitchFamily="65" charset="-120"/>
                <a:ea typeface="標楷體" pitchFamily="65" charset="-120"/>
                <a:cs typeface="Times New Roman"/>
              </a:rPr>
              <a:t>由進行教學案例之分析與辯證，鍛鍊學生獨立思考及整合分析能力</a:t>
            </a:r>
            <a:r>
              <a:rPr lang="zh-TW" altLang="en-US" sz="2400" b="1" dirty="0" smtClean="0">
                <a:latin typeface="標楷體" pitchFamily="65" charset="-120"/>
                <a:ea typeface="標楷體" pitchFamily="65" charset="-120"/>
                <a:cs typeface="Times New Roman"/>
              </a:rPr>
              <a:t>。</a:t>
            </a:r>
            <a:endParaRPr lang="en-US" altLang="zh-TW" sz="2400" b="1" dirty="0" smtClean="0">
              <a:latin typeface="標楷體" pitchFamily="65" charset="-120"/>
              <a:ea typeface="標楷體" pitchFamily="65" charset="-120"/>
              <a:cs typeface="Times New Roman"/>
            </a:endParaRPr>
          </a:p>
          <a:p>
            <a:pPr marL="342900" indent="-342900" eaLnBrk="0" hangingPunct="0">
              <a:spcBef>
                <a:spcPts val="1200"/>
              </a:spcBef>
              <a:buBlip>
                <a:blip r:embed="rId2"/>
              </a:buBlip>
            </a:pPr>
            <a:r>
              <a:rPr lang="zh-TW" altLang="en-US" sz="2400" b="1" dirty="0" smtClean="0">
                <a:latin typeface="標楷體" pitchFamily="65" charset="-120"/>
                <a:ea typeface="標楷體" pitchFamily="65" charset="-120"/>
                <a:cs typeface="Times New Roman"/>
              </a:rPr>
              <a:t>教師</a:t>
            </a:r>
            <a:r>
              <a:rPr lang="zh-TW" altLang="en-US" sz="2400" b="1" dirty="0">
                <a:latin typeface="標楷體" pitchFamily="65" charset="-120"/>
                <a:ea typeface="標楷體" pitchFamily="65" charset="-120"/>
                <a:cs typeface="Times New Roman"/>
              </a:rPr>
              <a:t>帶領學生組隊參加東華大學案例分析競賽，榮獲第一名、第二名，及高中職組最佳個人獎。</a:t>
            </a:r>
            <a:endParaRPr lang="en-US" altLang="zh-TW" sz="2400" b="1" dirty="0">
              <a:latin typeface="標楷體" pitchFamily="65" charset="-120"/>
              <a:ea typeface="標楷體" pitchFamily="65" charset="-120"/>
              <a:cs typeface="Times New Roman"/>
            </a:endParaRPr>
          </a:p>
          <a:p>
            <a:pPr marL="342900" indent="-342900" eaLnBrk="0" hangingPunct="0">
              <a:spcBef>
                <a:spcPts val="600"/>
              </a:spcBef>
              <a:buBlip>
                <a:blip r:embed="rId2"/>
              </a:buBlip>
            </a:pPr>
            <a:endParaRPr lang="en-US" altLang="zh-TW" sz="2400" b="1" dirty="0">
              <a:latin typeface="標楷體" pitchFamily="65" charset="-120"/>
              <a:ea typeface="標楷體" pitchFamily="65" charset="-120"/>
              <a:cs typeface="Times New Roman"/>
            </a:endParaRPr>
          </a:p>
        </p:txBody>
      </p:sp>
      <p:pic>
        <p:nvPicPr>
          <p:cNvPr id="2051" name="Picture 3" descr="F:\106高職優質化計畫\1061118案例分析競賽\1376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501008"/>
            <a:ext cx="3316024" cy="21602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106高職優質化計畫\1061118案例分析競賽\986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1924">
            <a:off x="5220072" y="1248974"/>
            <a:ext cx="3316024" cy="20360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流程圖: 替代處理程序 11"/>
          <p:cNvSpPr/>
          <p:nvPr/>
        </p:nvSpPr>
        <p:spPr>
          <a:xfrm>
            <a:off x="539552"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4167367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barn(inVertical)">
                                      <p:cBhvr>
                                        <p:cTn id="11"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教學創新點鐵成金計畫</a:t>
            </a:r>
            <a:endParaRPr lang="zh-TW" altLang="en-US" sz="4000" dirty="0"/>
          </a:p>
        </p:txBody>
      </p:sp>
      <p:sp>
        <p:nvSpPr>
          <p:cNvPr id="3" name="矩形 2"/>
          <p:cNvSpPr/>
          <p:nvPr/>
        </p:nvSpPr>
        <p:spPr>
          <a:xfrm>
            <a:off x="368795" y="1915573"/>
            <a:ext cx="4968551" cy="954107"/>
          </a:xfrm>
          <a:prstGeom prst="rect">
            <a:avLst/>
          </a:prstGeom>
        </p:spPr>
        <p:txBody>
          <a:bodyPr wrap="square">
            <a:spAutoFit/>
          </a:bodyPr>
          <a:lstStyle/>
          <a:p>
            <a:endParaRPr kumimoji="0" lang="en-US" altLang="zh-TW" sz="2800" dirty="0">
              <a:latin typeface="華康宗楷體W7" pitchFamily="65" charset="-120"/>
              <a:ea typeface="華康宗楷體W7" pitchFamily="65" charset="-120"/>
            </a:endParaRPr>
          </a:p>
          <a:p>
            <a:endParaRPr kumimoji="0" lang="en-US" altLang="zh-TW" sz="2800" dirty="0" smtClean="0">
              <a:latin typeface="華康宗楷體W7" pitchFamily="65" charset="-120"/>
              <a:ea typeface="華康宗楷體W7" pitchFamily="65" charset="-120"/>
            </a:endParaRPr>
          </a:p>
        </p:txBody>
      </p:sp>
      <p:pic>
        <p:nvPicPr>
          <p:cNvPr id="3074" name="Picture 2" descr="F:\106高職優質化計畫\1061118案例分析競賽\S__224952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8311" y="1289433"/>
            <a:ext cx="2458591" cy="327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5" name="Picture 3" descr="F:\106高職優質化計畫\1061118案例分析競賽\986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915573"/>
            <a:ext cx="3518625" cy="198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F:\106高職優質化計畫\1061118案例分析競賽\1376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0774" y="4049352"/>
            <a:ext cx="3519135" cy="19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矩形 3"/>
          <p:cNvSpPr/>
          <p:nvPr/>
        </p:nvSpPr>
        <p:spPr>
          <a:xfrm>
            <a:off x="5337346" y="4846770"/>
            <a:ext cx="3070071" cy="477054"/>
          </a:xfrm>
          <a:prstGeom prst="rect">
            <a:avLst/>
          </a:prstGeom>
        </p:spPr>
        <p:txBody>
          <a:bodyPr wrap="none">
            <a:spAutoFit/>
          </a:bodyPr>
          <a:lstStyle/>
          <a:p>
            <a:r>
              <a:rPr lang="zh-TW" altLang="en-US" sz="25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Times New Roman"/>
              </a:rPr>
              <a:t>高中職組最佳個人獎</a:t>
            </a:r>
            <a:endParaRPr lang="zh-TW" altLang="en-US" dirty="0">
              <a:solidFill>
                <a:srgbClr val="FF0000"/>
              </a:solidFill>
              <a:effectLst>
                <a:outerShdw blurRad="38100" dist="38100" dir="2700000" algn="tl">
                  <a:srgbClr val="000000">
                    <a:alpha val="43137"/>
                  </a:srgbClr>
                </a:outerShdw>
              </a:effectLst>
            </a:endParaRPr>
          </a:p>
        </p:txBody>
      </p:sp>
      <p:sp>
        <p:nvSpPr>
          <p:cNvPr id="12" name="流程圖: 替代處理程序 11"/>
          <p:cNvSpPr/>
          <p:nvPr/>
        </p:nvSpPr>
        <p:spPr>
          <a:xfrm>
            <a:off x="539552" y="1121332"/>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8245612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barn(inVertical)">
                                      <p:cBhvr>
                                        <p:cTn id="11" dur="500"/>
                                        <p:tgtEl>
                                          <p:spTgt spid="3076"/>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教學創新點鐵成金計畫</a:t>
            </a:r>
            <a:endParaRPr lang="zh-TW" altLang="en-US" sz="4000" b="1" dirty="0">
              <a:solidFill>
                <a:schemeClr val="accent6">
                  <a:lumMod val="75000"/>
                </a:schemeClr>
              </a:solidFill>
              <a:latin typeface="標楷體" pitchFamily="65" charset="-120"/>
              <a:ea typeface="標楷體" pitchFamily="65" charset="-12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2276872"/>
            <a:ext cx="3246402" cy="24348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5" name="矩形 4"/>
          <p:cNvSpPr/>
          <p:nvPr/>
        </p:nvSpPr>
        <p:spPr>
          <a:xfrm>
            <a:off x="5076056" y="4922878"/>
            <a:ext cx="3604621" cy="535531"/>
          </a:xfrm>
          <a:prstGeom prst="rect">
            <a:avLst/>
          </a:prstGeom>
        </p:spPr>
        <p:txBody>
          <a:bodyPr wrap="square">
            <a:spAutoFit/>
          </a:bodyPr>
          <a:lstStyle/>
          <a:p>
            <a:pPr algn="ctr">
              <a:lnSpc>
                <a:spcPct val="80000"/>
              </a:lnSpc>
              <a:spcBef>
                <a:spcPct val="20000"/>
              </a:spcBef>
              <a:defRPr/>
            </a:pPr>
            <a:r>
              <a:rPr kumimoji="0"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世界咖啡館</a:t>
            </a:r>
            <a:r>
              <a:rPr kumimoji="0" lang="en-US" altLang="zh-TW"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br>
              <a:rPr kumimoji="0" lang="en-US" altLang="zh-TW"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lang="zh-TW" altLang="zh-TW"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如何</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提升學生職場英語文能力</a:t>
            </a:r>
            <a:endPar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4" name="矩形 3"/>
          <p:cNvSpPr/>
          <p:nvPr/>
        </p:nvSpPr>
        <p:spPr>
          <a:xfrm>
            <a:off x="395536" y="1891363"/>
            <a:ext cx="4536504" cy="3939540"/>
          </a:xfrm>
          <a:prstGeom prst="rect">
            <a:avLst/>
          </a:prstGeom>
          <a:noFill/>
        </p:spPr>
        <p:txBody>
          <a:bodyPr vert="horz" wrap="square" lIns="91440" tIns="45720" rIns="91440" bIns="45720" numCol="1" anchor="t" anchorCtr="0" compatLnSpc="1">
            <a:prstTxWarp prst="textNoShape">
              <a:avLst/>
            </a:prstTxWarp>
          </a:bodyPr>
          <a:lstStyle/>
          <a:p>
            <a:pPr eaLnBrk="0" hangingPunct="0">
              <a:spcBef>
                <a:spcPts val="600"/>
              </a:spcBef>
            </a:pPr>
            <a:r>
              <a:rPr lang="zh-TW" altLang="zh-TW" sz="2400" b="1" dirty="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rPr>
              <a:t>商業英語專業術語課程教材發展與編寫工作坊</a:t>
            </a:r>
            <a:endParaRPr lang="en-US" altLang="zh-TW" sz="2400" b="1" dirty="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a:endParaRPr>
          </a:p>
          <a:p>
            <a:pPr marL="342900" indent="-342900" eaLnBrk="0" hangingPunct="0">
              <a:spcBef>
                <a:spcPts val="600"/>
              </a:spcBef>
              <a:buBlip>
                <a:blip r:embed="rId3"/>
              </a:buBlip>
            </a:pPr>
            <a:r>
              <a:rPr lang="zh-TW" altLang="zh-TW" sz="2400" b="1" dirty="0">
                <a:latin typeface="標楷體" pitchFamily="65" charset="-120"/>
                <a:ea typeface="標楷體" pitchFamily="65" charset="-120"/>
                <a:cs typeface="Times New Roman"/>
              </a:rPr>
              <a:t>與慈濟科技大學共同規劃商業英語專業課程與教材，培訓商業英語專業師資。</a:t>
            </a:r>
            <a:endParaRPr lang="en-US" altLang="zh-TW" sz="2400" b="1" dirty="0">
              <a:latin typeface="標楷體" pitchFamily="65" charset="-120"/>
              <a:ea typeface="標楷體" pitchFamily="65" charset="-120"/>
              <a:cs typeface="Times New Roman"/>
            </a:endParaRPr>
          </a:p>
          <a:p>
            <a:pPr marL="342900" indent="-342900" eaLnBrk="0" hangingPunct="0">
              <a:spcBef>
                <a:spcPts val="1200"/>
              </a:spcBef>
              <a:buBlip>
                <a:blip r:embed="rId3"/>
              </a:buBlip>
            </a:pPr>
            <a:r>
              <a:rPr lang="zh-TW" altLang="zh-TW" sz="2400" b="1" dirty="0" smtClean="0">
                <a:latin typeface="標楷體" pitchFamily="65" charset="-120"/>
                <a:ea typeface="標楷體" pitchFamily="65" charset="-120"/>
                <a:cs typeface="Times New Roman"/>
              </a:rPr>
              <a:t>活動</a:t>
            </a:r>
            <a:r>
              <a:rPr lang="zh-TW" altLang="zh-TW" sz="2400" b="1" dirty="0">
                <a:latin typeface="標楷體" pitchFamily="65" charset="-120"/>
                <a:ea typeface="標楷體" pitchFamily="65" charset="-120"/>
                <a:cs typeface="Times New Roman"/>
              </a:rPr>
              <a:t>方式：介紹國貿、跨國企業、人力資源、行銷管理與會計財務等常用商業概念的英文專業語彙，並指導相關教材的編撰</a:t>
            </a:r>
            <a:r>
              <a:rPr lang="zh-TW" altLang="en-US" sz="2400" b="1" dirty="0">
                <a:latin typeface="標楷體" pitchFamily="65" charset="-120"/>
                <a:ea typeface="標楷體" pitchFamily="65" charset="-120"/>
                <a:cs typeface="Times New Roman"/>
              </a:rPr>
              <a:t>。</a:t>
            </a:r>
          </a:p>
        </p:txBody>
      </p:sp>
      <p:sp>
        <p:nvSpPr>
          <p:cNvPr id="8" name="流程圖: 替代處理程序 7"/>
          <p:cNvSpPr/>
          <p:nvPr/>
        </p:nvSpPr>
        <p:spPr>
          <a:xfrm>
            <a:off x="402578"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403897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rgbClr val="2D2D8A">
                    <a:lumMod val="75000"/>
                  </a:srgbClr>
                </a:solidFill>
                <a:latin typeface="標楷體" pitchFamily="65" charset="-120"/>
                <a:ea typeface="標楷體" pitchFamily="65" charset="-120"/>
              </a:rPr>
              <a:t>106-2</a:t>
            </a:r>
            <a:r>
              <a:rPr lang="zh-TW" altLang="en-US" b="1" dirty="0">
                <a:solidFill>
                  <a:srgbClr val="2D2D8A">
                    <a:lumMod val="75000"/>
                  </a:srgbClr>
                </a:solidFill>
                <a:latin typeface="標楷體" pitchFamily="65" charset="-120"/>
                <a:ea typeface="標楷體" pitchFamily="65" charset="-120"/>
              </a:rPr>
              <a:t> 教學創新點鐵成金計畫</a:t>
            </a:r>
            <a:endParaRPr lang="zh-TW" altLang="en-US" dirty="0"/>
          </a:p>
        </p:txBody>
      </p:sp>
      <p:sp>
        <p:nvSpPr>
          <p:cNvPr id="3" name="內容版面配置區 2"/>
          <p:cNvSpPr>
            <a:spLocks noGrp="1"/>
          </p:cNvSpPr>
          <p:nvPr>
            <p:ph idx="1"/>
          </p:nvPr>
        </p:nvSpPr>
        <p:spPr>
          <a:xfrm>
            <a:off x="395536" y="1700809"/>
            <a:ext cx="8229600" cy="576064"/>
          </a:xfrm>
        </p:spPr>
        <p:txBody>
          <a:bodyPr/>
          <a:lstStyle/>
          <a:p>
            <a:pPr marL="0" indent="0" algn="ctr">
              <a:buNone/>
            </a:pPr>
            <a:r>
              <a:rPr lang="zh-TW" altLang="zh-TW" sz="2800" b="1" dirty="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商業英語專業術語課程教材發展與編寫工作坊</a:t>
            </a:r>
            <a:endParaRPr lang="en-US" altLang="zh-TW" sz="2800" b="1" dirty="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marL="0" indent="0">
              <a:buNone/>
            </a:pPr>
            <a:endParaRPr lang="zh-TW" altLang="en-US" sz="1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441574"/>
            <a:ext cx="3552394" cy="2664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743574" y="5219973"/>
            <a:ext cx="3576397" cy="400110"/>
          </a:xfrm>
          <a:prstGeom prst="rect">
            <a:avLst/>
          </a:prstGeom>
        </p:spPr>
        <p:txBody>
          <a:bodyPr wrap="square">
            <a:spAutoFit/>
          </a:bodyPr>
          <a:lstStyle/>
          <a:p>
            <a:pPr algn="ct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人力資源管理的職場情境英文</a:t>
            </a:r>
            <a:endPar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7357" y="2441574"/>
            <a:ext cx="3552394" cy="2664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4647357" y="5229200"/>
            <a:ext cx="3669060" cy="400110"/>
          </a:xfrm>
          <a:prstGeom prst="rect">
            <a:avLst/>
          </a:prstGeom>
        </p:spPr>
        <p:txBody>
          <a:bodyPr wrap="square">
            <a:spAutoFit/>
          </a:bodyPr>
          <a:lstStyle/>
          <a:p>
            <a:pPr algn="ctr"/>
            <a:r>
              <a:rPr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會計</a:t>
            </a: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與財務常用英語呈現方式</a:t>
            </a:r>
          </a:p>
        </p:txBody>
      </p:sp>
      <p:sp>
        <p:nvSpPr>
          <p:cNvPr id="8" name="流程圖: 替代處理程序 7"/>
          <p:cNvSpPr/>
          <p:nvPr/>
        </p:nvSpPr>
        <p:spPr>
          <a:xfrm>
            <a:off x="519622" y="1134998"/>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7434162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rgbClr val="2D2D8A">
                    <a:lumMod val="75000"/>
                  </a:srgbClr>
                </a:solidFill>
                <a:latin typeface="標楷體" pitchFamily="65" charset="-120"/>
                <a:ea typeface="標楷體" pitchFamily="65" charset="-120"/>
              </a:rPr>
              <a:t>106-2</a:t>
            </a:r>
            <a:r>
              <a:rPr lang="zh-TW" altLang="en-US" b="1" dirty="0">
                <a:solidFill>
                  <a:srgbClr val="2D2D8A">
                    <a:lumMod val="75000"/>
                  </a:srgbClr>
                </a:solidFill>
                <a:latin typeface="標楷體" pitchFamily="65" charset="-120"/>
                <a:ea typeface="標楷體" pitchFamily="65" charset="-120"/>
              </a:rPr>
              <a:t> 教學創新點鐵成金計畫</a:t>
            </a:r>
            <a:endParaRPr lang="zh-TW" altLang="en-US" dirty="0"/>
          </a:p>
        </p:txBody>
      </p:sp>
      <p:sp>
        <p:nvSpPr>
          <p:cNvPr id="3" name="內容版面配置區 2"/>
          <p:cNvSpPr>
            <a:spLocks noGrp="1"/>
          </p:cNvSpPr>
          <p:nvPr>
            <p:ph idx="1"/>
          </p:nvPr>
        </p:nvSpPr>
        <p:spPr>
          <a:xfrm>
            <a:off x="611560" y="1700808"/>
            <a:ext cx="7859216" cy="570965"/>
          </a:xfrm>
        </p:spPr>
        <p:txBody>
          <a:bodyPr>
            <a:normAutofit/>
          </a:bodyPr>
          <a:lstStyle/>
          <a:p>
            <a:pPr marL="0" indent="0" algn="ctr">
              <a:buNone/>
            </a:pPr>
            <a:r>
              <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觀光英語專業術語課程教材發展與編寫工作</a:t>
            </a:r>
            <a:r>
              <a:rPr lang="zh-TW" altLang="zh-TW" sz="2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坊</a:t>
            </a:r>
            <a:endParaRPr lang="en-US" altLang="zh-TW" sz="2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marL="0" indent="0">
              <a:buNone/>
            </a:pPr>
            <a:endParaRPr lang="zh-TW" altLang="en-US" sz="2800" b="1" dirty="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p:txBody>
      </p:sp>
      <p:sp>
        <p:nvSpPr>
          <p:cNvPr id="5" name="矩形 4"/>
          <p:cNvSpPr/>
          <p:nvPr/>
        </p:nvSpPr>
        <p:spPr>
          <a:xfrm>
            <a:off x="539552" y="2348880"/>
            <a:ext cx="4354080" cy="3240360"/>
          </a:xfrm>
          <a:prstGeom prst="rect">
            <a:avLst/>
          </a:prstGeom>
          <a:noFill/>
        </p:spPr>
        <p:txBody>
          <a:bodyPr vert="horz" wrap="square" lIns="91440" tIns="45720" rIns="91440" bIns="45720" numCol="1" anchor="t" anchorCtr="0" compatLnSpc="1">
            <a:prstTxWarp prst="textNoShape">
              <a:avLst/>
            </a:prstTxWarp>
          </a:bodyPr>
          <a:lstStyle/>
          <a:p>
            <a:pPr marL="342900" indent="-342900" eaLnBrk="0" hangingPunct="0">
              <a:spcBef>
                <a:spcPts val="600"/>
              </a:spcBef>
              <a:buBlip>
                <a:blip r:embed="rId2"/>
              </a:buBlip>
            </a:pPr>
            <a:r>
              <a:rPr lang="zh-TW" altLang="zh-TW" sz="2400" b="1" dirty="0" smtClean="0">
                <a:latin typeface="標楷體" pitchFamily="65" charset="-120"/>
                <a:ea typeface="標楷體" pitchFamily="65" charset="-120"/>
                <a:cs typeface="Times New Roman"/>
              </a:rPr>
              <a:t>與</a:t>
            </a:r>
            <a:r>
              <a:rPr lang="zh-TW" altLang="zh-TW" sz="2400" b="1" dirty="0">
                <a:latin typeface="標楷體" pitchFamily="65" charset="-120"/>
                <a:ea typeface="標楷體" pitchFamily="65" charset="-120"/>
                <a:cs typeface="Times New Roman"/>
              </a:rPr>
              <a:t>台灣觀光學院旅館系合作辦理，共同規劃本校觀光英語專業課程與教材，培訓觀光英語專業師資</a:t>
            </a:r>
            <a:r>
              <a:rPr lang="zh-TW" altLang="zh-TW" sz="2400" b="1" dirty="0" smtClean="0">
                <a:latin typeface="標楷體" pitchFamily="65" charset="-120"/>
                <a:ea typeface="標楷體" pitchFamily="65" charset="-120"/>
                <a:cs typeface="Times New Roman"/>
              </a:rPr>
              <a:t>。</a:t>
            </a:r>
            <a:endParaRPr lang="zh-TW" altLang="zh-TW" sz="2400" b="1" dirty="0">
              <a:latin typeface="標楷體" pitchFamily="65" charset="-120"/>
              <a:ea typeface="標楷體" pitchFamily="65" charset="-120"/>
              <a:cs typeface="Times New Roman"/>
            </a:endParaRPr>
          </a:p>
          <a:p>
            <a:pPr marL="342900" indent="-342900" eaLnBrk="0" hangingPunct="0">
              <a:spcBef>
                <a:spcPts val="1200"/>
              </a:spcBef>
              <a:buBlip>
                <a:blip r:embed="rId2"/>
              </a:buBlip>
            </a:pPr>
            <a:r>
              <a:rPr lang="zh-TW" altLang="zh-TW" sz="2400" b="1" dirty="0" smtClean="0">
                <a:latin typeface="標楷體" pitchFamily="65" charset="-120"/>
                <a:ea typeface="標楷體" pitchFamily="65" charset="-120"/>
                <a:cs typeface="Times New Roman"/>
              </a:rPr>
              <a:t>活動</a:t>
            </a:r>
            <a:r>
              <a:rPr lang="zh-TW" altLang="zh-TW" sz="2400" b="1" dirty="0">
                <a:latin typeface="標楷體" pitchFamily="65" charset="-120"/>
                <a:ea typeface="標楷體" pitchFamily="65" charset="-120"/>
                <a:cs typeface="Times New Roman"/>
              </a:rPr>
              <a:t>方式：介紹餐旅、觀光導覽、旅館接待等常用觀光英語專業語彙，並指導相關教材的編撰</a:t>
            </a:r>
            <a:r>
              <a:rPr lang="zh-TW" altLang="zh-TW" sz="2400" b="1" dirty="0" smtClean="0">
                <a:latin typeface="標楷體" pitchFamily="65" charset="-120"/>
                <a:ea typeface="標楷體" pitchFamily="65" charset="-120"/>
                <a:cs typeface="Times New Roman"/>
              </a:rPr>
              <a:t>。</a:t>
            </a:r>
            <a:endParaRPr lang="en-US" altLang="zh-TW" sz="2400" b="1" dirty="0">
              <a:latin typeface="標楷體" pitchFamily="65" charset="-120"/>
              <a:ea typeface="標楷體" pitchFamily="65" charset="-120"/>
              <a:cs typeface="Times New Roman"/>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058054" y="2726922"/>
            <a:ext cx="3600400" cy="27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流程圖: 替代處理程序 6"/>
          <p:cNvSpPr/>
          <p:nvPr/>
        </p:nvSpPr>
        <p:spPr>
          <a:xfrm>
            <a:off x="539552" y="1123121"/>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7169476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rgbClr val="2D2D8A">
                    <a:lumMod val="75000"/>
                  </a:srgbClr>
                </a:solidFill>
                <a:latin typeface="標楷體" pitchFamily="65" charset="-120"/>
                <a:ea typeface="標楷體" pitchFamily="65" charset="-120"/>
              </a:rPr>
              <a:t>106-2</a:t>
            </a:r>
            <a:r>
              <a:rPr lang="zh-TW" altLang="en-US" b="1" dirty="0">
                <a:solidFill>
                  <a:srgbClr val="2D2D8A">
                    <a:lumMod val="75000"/>
                  </a:srgbClr>
                </a:solidFill>
                <a:latin typeface="標楷體" pitchFamily="65" charset="-120"/>
                <a:ea typeface="標楷體" pitchFamily="65" charset="-120"/>
              </a:rPr>
              <a:t> 教學創新點鐵成金計畫</a:t>
            </a:r>
            <a:endParaRPr lang="zh-TW" altLang="en-US" dirty="0"/>
          </a:p>
        </p:txBody>
      </p:sp>
      <p:sp>
        <p:nvSpPr>
          <p:cNvPr id="3" name="內容版面配置區 2"/>
          <p:cNvSpPr>
            <a:spLocks noGrp="1"/>
          </p:cNvSpPr>
          <p:nvPr>
            <p:ph idx="1"/>
          </p:nvPr>
        </p:nvSpPr>
        <p:spPr>
          <a:xfrm>
            <a:off x="179512" y="1700809"/>
            <a:ext cx="8856984" cy="648072"/>
          </a:xfrm>
        </p:spPr>
        <p:txBody>
          <a:bodyPr/>
          <a:lstStyle/>
          <a:p>
            <a:pPr marL="0" indent="0" algn="ctr">
              <a:buNone/>
            </a:pPr>
            <a:r>
              <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觀光英語專業術語課程教材發展與編寫工作</a:t>
            </a:r>
            <a:r>
              <a:rPr lang="zh-TW" altLang="zh-TW" sz="2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坊</a:t>
            </a:r>
            <a:endParaRPr lang="en-US" altLang="zh-TW" sz="2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endParaRPr lang="en-US" altLang="zh-TW" sz="2800" b="1" dirty="0" smtClean="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endParaRPr lang="en-US" altLang="zh-TW" sz="2800" b="1" dirty="0" smtClean="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endParaRPr lang="en-US" altLang="zh-TW" sz="2800" b="1" dirty="0" smtClean="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endParaRPr lang="en-US" altLang="zh-TW" sz="2800" b="1" dirty="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438890"/>
            <a:ext cx="3552394" cy="26642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矩形 3"/>
          <p:cNvSpPr/>
          <p:nvPr/>
        </p:nvSpPr>
        <p:spPr>
          <a:xfrm>
            <a:off x="1074428" y="5229200"/>
            <a:ext cx="2962696" cy="400110"/>
          </a:xfrm>
          <a:prstGeom prst="rect">
            <a:avLst/>
          </a:prstGeom>
        </p:spPr>
        <p:txBody>
          <a:bodyPr wrap="square">
            <a:spAutoFit/>
          </a:bodyPr>
          <a:lstStyle/>
          <a:p>
            <a:pPr algn="ct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餐旅英文專業術語</a:t>
            </a:r>
            <a:endPar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矩形 5"/>
          <p:cNvSpPr/>
          <p:nvPr/>
        </p:nvSpPr>
        <p:spPr>
          <a:xfrm>
            <a:off x="5412092" y="5229200"/>
            <a:ext cx="2544283" cy="400110"/>
          </a:xfrm>
          <a:prstGeom prst="rect">
            <a:avLst/>
          </a:prstGeom>
        </p:spPr>
        <p:txBody>
          <a:bodyPr wrap="square">
            <a:spAutoFit/>
          </a:bodyPr>
          <a:lstStyle/>
          <a:p>
            <a:pPr algn="ctr"/>
            <a:r>
              <a:rPr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會議展覽</a:t>
            </a:r>
            <a:r>
              <a:rPr lang="zh-TW" altLang="zh-TW"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專業</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術語</a:t>
            </a:r>
            <a:endPar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420888"/>
            <a:ext cx="3600400" cy="27003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8" name="流程圖: 替代處理程序 7"/>
          <p:cNvSpPr/>
          <p:nvPr/>
        </p:nvSpPr>
        <p:spPr>
          <a:xfrm>
            <a:off x="496628"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1686636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1000"/>
                                        <p:tgtEl>
                                          <p:spTgt spid="4098"/>
                                        </p:tgtEl>
                                      </p:cBhvr>
                                    </p:animEffect>
                                    <p:anim calcmode="lin" valueType="num">
                                      <p:cBhvr>
                                        <p:cTn id="14" dur="1000" fill="hold"/>
                                        <p:tgtEl>
                                          <p:spTgt spid="4098"/>
                                        </p:tgtEl>
                                        <p:attrNameLst>
                                          <p:attrName>ppt_x</p:attrName>
                                        </p:attrNameLst>
                                      </p:cBhvr>
                                      <p:tavLst>
                                        <p:tav tm="0">
                                          <p:val>
                                            <p:strVal val="#ppt_x"/>
                                          </p:val>
                                        </p:tav>
                                        <p:tav tm="100000">
                                          <p:val>
                                            <p:strVal val="#ppt_x"/>
                                          </p:val>
                                        </p:tav>
                                      </p:tavLst>
                                    </p:anim>
                                    <p:anim calcmode="lin" valueType="num">
                                      <p:cBhvr>
                                        <p:cTn id="1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ca_res\Desktop\會計科技藝增能\DSC06499.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496" y="1768966"/>
            <a:ext cx="2520000" cy="1799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C:\Users\aca_res\Desktop\會計科技藝增能\DSC06473.JPG"/>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l="6770" t="9750" r="6770" b="9750"/>
          <a:stretch/>
        </p:blipFill>
        <p:spPr bwMode="auto">
          <a:xfrm>
            <a:off x="3862824" y="1775967"/>
            <a:ext cx="252000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aca_res\Desktop\校際交流\DSC00013.JP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6986" y="4026717"/>
            <a:ext cx="252000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標題 1"/>
          <p:cNvSpPr txBox="1">
            <a:spLocks/>
          </p:cNvSpPr>
          <p:nvPr/>
        </p:nvSpPr>
        <p:spPr>
          <a:xfrm>
            <a:off x="35719" y="260648"/>
            <a:ext cx="9144000" cy="5953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TW" sz="4000" b="1" dirty="0" smtClean="0">
                <a:solidFill>
                  <a:schemeClr val="accent6">
                    <a:lumMod val="75000"/>
                  </a:schemeClr>
                </a:solidFill>
                <a:effectLst>
                  <a:outerShdw blurRad="38100" dist="38100" dir="2700000" algn="tl">
                    <a:srgbClr val="000000">
                      <a:alpha val="43137"/>
                    </a:srgbClr>
                  </a:outerShdw>
                </a:effectLst>
                <a:latin typeface="標楷體" pitchFamily="65" charset="-120"/>
                <a:ea typeface="標楷體" pitchFamily="65" charset="-120"/>
              </a:rPr>
              <a:t>106-3</a:t>
            </a:r>
            <a:r>
              <a:rPr lang="zh-TW" altLang="en-US" sz="4000" b="1" dirty="0" smtClean="0">
                <a:solidFill>
                  <a:schemeClr val="accent6">
                    <a:lumMod val="75000"/>
                  </a:schemeClr>
                </a:solidFill>
                <a:effectLst>
                  <a:outerShdw blurRad="38100" dist="38100" dir="2700000" algn="tl">
                    <a:srgbClr val="000000">
                      <a:alpha val="43137"/>
                    </a:srgbClr>
                  </a:outerShdw>
                </a:effectLst>
                <a:latin typeface="標楷體" pitchFamily="65" charset="-120"/>
                <a:ea typeface="標楷體" pitchFamily="65" charset="-120"/>
              </a:rPr>
              <a:t> </a:t>
            </a:r>
            <a:r>
              <a:rPr lang="zh-TW" altLang="zh-TW" sz="4000" b="1" dirty="0" smtClean="0">
                <a:solidFill>
                  <a:schemeClr val="accent6">
                    <a:lumMod val="75000"/>
                  </a:schemeClr>
                </a:solidFill>
                <a:effectLst>
                  <a:outerShdw blurRad="38100" dist="38100" dir="2700000" algn="tl">
                    <a:srgbClr val="000000">
                      <a:alpha val="43137"/>
                    </a:srgbClr>
                  </a:outerShdw>
                </a:effectLst>
                <a:latin typeface="標楷體" pitchFamily="65" charset="-120"/>
                <a:ea typeface="標楷體" pitchFamily="65" charset="-120"/>
              </a:rPr>
              <a:t>教師</a:t>
            </a:r>
            <a:r>
              <a:rPr lang="zh-TW" altLang="en-US" sz="4000" b="1" dirty="0">
                <a:solidFill>
                  <a:schemeClr val="accent6">
                    <a:lumMod val="75000"/>
                  </a:schemeClr>
                </a:solidFill>
                <a:effectLst>
                  <a:outerShdw blurRad="38100" dist="38100" dir="2700000" algn="tl">
                    <a:srgbClr val="000000">
                      <a:alpha val="43137"/>
                    </a:srgbClr>
                  </a:outerShdw>
                </a:effectLst>
                <a:latin typeface="標楷體" pitchFamily="65" charset="-120"/>
                <a:ea typeface="標楷體" pitchFamily="65" charset="-120"/>
              </a:rPr>
              <a:t>專業精進超越計畫</a:t>
            </a:r>
          </a:p>
        </p:txBody>
      </p:sp>
      <p:sp>
        <p:nvSpPr>
          <p:cNvPr id="7" name="流程圖: 替代處理程序 6"/>
          <p:cNvSpPr/>
          <p:nvPr/>
        </p:nvSpPr>
        <p:spPr>
          <a:xfrm>
            <a:off x="5253754" y="1225063"/>
            <a:ext cx="2258139" cy="442674"/>
          </a:xfrm>
          <a:prstGeom prst="flowChartAlternateProcess">
            <a:avLst/>
          </a:prstGeom>
          <a:ln/>
        </p:spPr>
        <p:style>
          <a:lnRef idx="1">
            <a:schemeClr val="accent1"/>
          </a:lnRef>
          <a:fillRef idx="3">
            <a:schemeClr val="accent1"/>
          </a:fillRef>
          <a:effectRef idx="2">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zh-TW" b="1" dirty="0" smtClean="0">
                <a:solidFill>
                  <a:srgbClr val="FF000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教師技藝增能</a:t>
            </a:r>
            <a:r>
              <a:rPr kumimoji="0" lang="zh-TW" altLang="en-US" b="1" dirty="0" smtClean="0">
                <a:solidFill>
                  <a:srgbClr val="FF000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研習</a:t>
            </a:r>
            <a:endParaRPr kumimoji="0" lang="zh-TW" altLang="en-US" b="1" dirty="0">
              <a:solidFill>
                <a:srgbClr val="FF000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p:txBody>
      </p:sp>
      <p:sp>
        <p:nvSpPr>
          <p:cNvPr id="8" name="矩形 7"/>
          <p:cNvSpPr/>
          <p:nvPr/>
        </p:nvSpPr>
        <p:spPr>
          <a:xfrm>
            <a:off x="330169" y="1768966"/>
            <a:ext cx="3532656" cy="4349909"/>
          </a:xfrm>
          <a:prstGeom prst="rect">
            <a:avLst/>
          </a:prstGeom>
        </p:spPr>
        <p:txBody>
          <a:bodyPr wrap="square">
            <a:spAutoFit/>
          </a:bodyPr>
          <a:lstStyle/>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會計科</a:t>
            </a:r>
            <a:endParaRPr kumimoji="0" lang="en-US" altLang="zh-TW" sz="2000" b="1" dirty="0" smtClean="0">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0000FF"/>
                </a:solidFill>
                <a:latin typeface="標楷體" panose="03000509000000000000" pitchFamily="65" charset="-120"/>
                <a:ea typeface="標楷體" panose="03000509000000000000" pitchFamily="65" charset="-120"/>
              </a:rPr>
              <a:t>企業會計準則第十七號公報</a:t>
            </a:r>
            <a:endParaRPr kumimoji="0" lang="en-US" altLang="zh-TW" sz="2000" b="1" dirty="0" smtClean="0">
              <a:solidFill>
                <a:srgbClr val="0000FF"/>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0000FF"/>
                </a:solidFill>
                <a:latin typeface="標楷體" panose="03000509000000000000" pitchFamily="65" charset="-120"/>
                <a:ea typeface="標楷體" panose="03000509000000000000" pitchFamily="65" charset="-120"/>
              </a:rPr>
              <a:t>「生物資產」研析</a:t>
            </a:r>
            <a:endParaRPr kumimoji="0" lang="en-US" altLang="zh-TW" sz="2000" b="1" dirty="0">
              <a:solidFill>
                <a:srgbClr val="0000FF"/>
              </a:solidFill>
              <a:latin typeface="標楷體" panose="03000509000000000000" pitchFamily="65" charset="-120"/>
              <a:ea typeface="標楷體" panose="03000509000000000000" pitchFamily="65" charset="-120"/>
            </a:endParaRPr>
          </a:p>
          <a:p>
            <a:pPr>
              <a:lnSpc>
                <a:spcPts val="2000"/>
              </a:lnSpc>
              <a:spcAft>
                <a:spcPts val="600"/>
              </a:spcAft>
            </a:pPr>
            <a:r>
              <a:rPr lang="zh-TW" altLang="en-US" sz="1600" b="1" dirty="0">
                <a:latin typeface="標楷體" panose="03000509000000000000" pitchFamily="65" charset="-120"/>
                <a:ea typeface="標楷體" panose="03000509000000000000" pitchFamily="65" charset="-120"/>
              </a:rPr>
              <a:t>致</a:t>
            </a:r>
            <a:r>
              <a:rPr lang="zh-TW" altLang="en-US" sz="1600" b="1" dirty="0" smtClean="0">
                <a:latin typeface="標楷體" panose="03000509000000000000" pitchFamily="65" charset="-120"/>
                <a:ea typeface="標楷體" panose="03000509000000000000" pitchFamily="65" charset="-120"/>
              </a:rPr>
              <a:t>理科技大學  湯麗芬副教授</a:t>
            </a:r>
            <a:endParaRPr lang="en-US" altLang="zh-TW" sz="1600" b="1" dirty="0">
              <a:latin typeface="標楷體" panose="03000509000000000000" pitchFamily="65" charset="-120"/>
              <a:ea typeface="標楷體" panose="03000509000000000000" pitchFamily="65" charset="-120"/>
            </a:endParaRPr>
          </a:p>
          <a:p>
            <a:pPr>
              <a:lnSpc>
                <a:spcPts val="2000"/>
              </a:lnSpc>
            </a:pPr>
            <a:endParaRPr kumimoji="0" lang="en-US" altLang="zh-TW" sz="2000"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應外科</a:t>
            </a: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0000FF"/>
                </a:solidFill>
                <a:latin typeface="標楷體" panose="03000509000000000000" pitchFamily="65" charset="-120"/>
                <a:ea typeface="標楷體" panose="03000509000000000000" pitchFamily="65" charset="-120"/>
              </a:rPr>
              <a:t>線上英文學習資源運用與評量</a:t>
            </a:r>
            <a:endParaRPr kumimoji="0" lang="en-US" altLang="zh-TW" sz="2000" b="1" dirty="0">
              <a:solidFill>
                <a:srgbClr val="0000FF"/>
              </a:solidFill>
              <a:latin typeface="標楷體" panose="03000509000000000000" pitchFamily="65" charset="-120"/>
              <a:ea typeface="標楷體" panose="03000509000000000000" pitchFamily="65" charset="-120"/>
            </a:endParaRPr>
          </a:p>
          <a:p>
            <a:pPr>
              <a:lnSpc>
                <a:spcPts val="2000"/>
              </a:lnSpc>
              <a:spcAft>
                <a:spcPts val="600"/>
              </a:spcAft>
            </a:pPr>
            <a:r>
              <a:rPr lang="zh-TW" altLang="en-US" sz="1600" b="1" dirty="0" smtClean="0">
                <a:latin typeface="標楷體" panose="03000509000000000000" pitchFamily="65" charset="-120"/>
                <a:ea typeface="標楷體" panose="03000509000000000000" pitchFamily="65" charset="-120"/>
              </a:rPr>
              <a:t>張嘉雯</a:t>
            </a:r>
            <a:r>
              <a:rPr lang="zh-TW" altLang="en-US" sz="1600" b="1" dirty="0">
                <a:latin typeface="標楷體" panose="03000509000000000000" pitchFamily="65" charset="-120"/>
                <a:ea typeface="標楷體" panose="03000509000000000000" pitchFamily="65" charset="-120"/>
              </a:rPr>
              <a:t>老師</a:t>
            </a:r>
            <a:endParaRPr lang="en-US" altLang="zh-TW" sz="1600" b="1" dirty="0">
              <a:latin typeface="標楷體" panose="03000509000000000000" pitchFamily="65" charset="-120"/>
              <a:ea typeface="標楷體" panose="03000509000000000000" pitchFamily="65" charset="-120"/>
            </a:endParaRPr>
          </a:p>
          <a:p>
            <a:pPr>
              <a:lnSpc>
                <a:spcPts val="2000"/>
              </a:lnSpc>
            </a:pP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商</a:t>
            </a:r>
            <a:r>
              <a:rPr kumimoji="0" lang="zh-TW" altLang="en-US" sz="2000" b="1" dirty="0">
                <a:solidFill>
                  <a:srgbClr val="FF0000"/>
                </a:solidFill>
                <a:latin typeface="標楷體" panose="03000509000000000000" pitchFamily="65" charset="-120"/>
                <a:ea typeface="標楷體" panose="03000509000000000000" pitchFamily="65" charset="-120"/>
              </a:rPr>
              <a:t>經科</a:t>
            </a:r>
            <a:endParaRPr kumimoji="0" lang="en-US" altLang="zh-TW" sz="2000" b="1" dirty="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0000FF"/>
                </a:solidFill>
                <a:latin typeface="標楷體" panose="03000509000000000000" pitchFamily="65" charset="-120"/>
                <a:ea typeface="標楷體" panose="03000509000000000000" pitchFamily="65" charset="-120"/>
              </a:rPr>
              <a:t>證券投資工具與現況</a:t>
            </a:r>
            <a:endParaRPr kumimoji="0" lang="en-US" altLang="zh-TW" sz="2000" b="1" dirty="0" smtClean="0">
              <a:solidFill>
                <a:srgbClr val="0000FF"/>
              </a:solidFill>
              <a:latin typeface="標楷體" panose="03000509000000000000" pitchFamily="65" charset="-120"/>
              <a:ea typeface="標楷體" panose="03000509000000000000" pitchFamily="65" charset="-120"/>
            </a:endParaRPr>
          </a:p>
          <a:p>
            <a:pPr>
              <a:lnSpc>
                <a:spcPts val="2000"/>
              </a:lnSpc>
            </a:pPr>
            <a:r>
              <a:rPr lang="zh-TW" altLang="en-US" sz="1600" b="1" dirty="0" smtClean="0">
                <a:latin typeface="標楷體" panose="03000509000000000000" pitchFamily="65" charset="-120"/>
                <a:ea typeface="標楷體" panose="03000509000000000000" pitchFamily="65" charset="-120"/>
              </a:rPr>
              <a:t>桃園捷運公司</a:t>
            </a:r>
            <a:r>
              <a:rPr lang="zh-TW" altLang="en-US" sz="1600" b="1" dirty="0">
                <a:latin typeface="標楷體" panose="03000509000000000000" pitchFamily="65" charset="-120"/>
                <a:ea typeface="標楷體" panose="03000509000000000000" pitchFamily="65" charset="-120"/>
              </a:rPr>
              <a:t>顧問 </a:t>
            </a:r>
            <a:r>
              <a:rPr lang="zh-TW" altLang="en-US" sz="1600" b="1" dirty="0" smtClean="0">
                <a:latin typeface="標楷體" panose="03000509000000000000" pitchFamily="65" charset="-120"/>
                <a:ea typeface="標楷體" panose="03000509000000000000" pitchFamily="65" charset="-120"/>
              </a:rPr>
              <a:t>仝</a:t>
            </a:r>
            <a:r>
              <a:rPr lang="zh-TW" altLang="en-US" sz="1600" b="1" dirty="0">
                <a:latin typeface="標楷體" panose="03000509000000000000" pitchFamily="65" charset="-120"/>
                <a:ea typeface="標楷體" panose="03000509000000000000" pitchFamily="65" charset="-120"/>
              </a:rPr>
              <a:t>家駿講師</a:t>
            </a:r>
            <a:endParaRPr lang="en-US" altLang="zh-TW" sz="1600" b="1" dirty="0" smtClean="0">
              <a:latin typeface="標楷體" panose="03000509000000000000" pitchFamily="65" charset="-120"/>
              <a:ea typeface="標楷體" panose="03000509000000000000" pitchFamily="65" charset="-120"/>
            </a:endParaRPr>
          </a:p>
          <a:p>
            <a:pPr>
              <a:lnSpc>
                <a:spcPts val="2000"/>
              </a:lnSpc>
            </a:pP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資處科</a:t>
            </a: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lang="en-US" altLang="zh-TW" sz="2000" b="1" dirty="0" smtClean="0">
                <a:solidFill>
                  <a:srgbClr val="0000FF"/>
                </a:solidFill>
                <a:latin typeface="標楷體" panose="03000509000000000000" pitchFamily="65" charset="-120"/>
                <a:ea typeface="標楷體" panose="03000509000000000000" pitchFamily="65" charset="-120"/>
              </a:rPr>
              <a:t>Construct </a:t>
            </a:r>
            <a:r>
              <a:rPr lang="en-US" altLang="zh-TW" sz="2000" b="1" dirty="0">
                <a:solidFill>
                  <a:srgbClr val="0000FF"/>
                </a:solidFill>
                <a:latin typeface="標楷體" panose="03000509000000000000" pitchFamily="65" charset="-120"/>
                <a:ea typeface="標楷體" panose="03000509000000000000" pitchFamily="65" charset="-120"/>
              </a:rPr>
              <a:t>2</a:t>
            </a:r>
            <a:r>
              <a:rPr lang="zh-TW" altLang="en-US" sz="2000" b="1" dirty="0">
                <a:solidFill>
                  <a:srgbClr val="0000FF"/>
                </a:solidFill>
                <a:latin typeface="標楷體" panose="03000509000000000000" pitchFamily="65" charset="-120"/>
                <a:ea typeface="標楷體" panose="03000509000000000000" pitchFamily="65" charset="-120"/>
              </a:rPr>
              <a:t>進階研習</a:t>
            </a:r>
            <a:endParaRPr lang="en-US" altLang="zh-TW" sz="2000" b="1" dirty="0">
              <a:solidFill>
                <a:srgbClr val="0000FF"/>
              </a:solidFill>
              <a:latin typeface="標楷體" panose="03000509000000000000" pitchFamily="65" charset="-120"/>
              <a:ea typeface="標楷體" panose="03000509000000000000" pitchFamily="65" charset="-120"/>
            </a:endParaRPr>
          </a:p>
          <a:p>
            <a:pPr>
              <a:lnSpc>
                <a:spcPts val="2000"/>
              </a:lnSpc>
            </a:pPr>
            <a:r>
              <a:rPr lang="zh-TW" altLang="en-US" sz="1600" b="1" dirty="0">
                <a:latin typeface="標楷體" panose="03000509000000000000" pitchFamily="65" charset="-120"/>
                <a:ea typeface="標楷體" panose="03000509000000000000" pitchFamily="65" charset="-120"/>
              </a:rPr>
              <a:t>吳振銘</a:t>
            </a:r>
            <a:r>
              <a:rPr lang="zh-TW" altLang="en-US" sz="1600" b="1" dirty="0" smtClean="0">
                <a:latin typeface="標楷體" panose="03000509000000000000" pitchFamily="65" charset="-120"/>
                <a:ea typeface="標楷體" panose="03000509000000000000" pitchFamily="65" charset="-120"/>
              </a:rPr>
              <a:t>老師</a:t>
            </a:r>
            <a:endParaRPr lang="en-US" altLang="zh-TW" sz="1600" b="1" dirty="0">
              <a:latin typeface="標楷體" panose="03000509000000000000" pitchFamily="65" charset="-120"/>
              <a:ea typeface="標楷體" panose="03000509000000000000" pitchFamily="65" charset="-120"/>
            </a:endParaRPr>
          </a:p>
        </p:txBody>
      </p:sp>
      <p:sp>
        <p:nvSpPr>
          <p:cNvPr id="14" name="矩形 13"/>
          <p:cNvSpPr/>
          <p:nvPr/>
        </p:nvSpPr>
        <p:spPr>
          <a:xfrm>
            <a:off x="3862825" y="3592752"/>
            <a:ext cx="2504162"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5" name="矩形 14"/>
          <p:cNvSpPr/>
          <p:nvPr/>
        </p:nvSpPr>
        <p:spPr>
          <a:xfrm>
            <a:off x="3846986" y="5862699"/>
            <a:ext cx="2520001"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資科研習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6" name="矩形 15"/>
          <p:cNvSpPr/>
          <p:nvPr/>
        </p:nvSpPr>
        <p:spPr>
          <a:xfrm>
            <a:off x="6518301" y="3613385"/>
            <a:ext cx="2512191"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7" name="矩形 16"/>
          <p:cNvSpPr/>
          <p:nvPr/>
        </p:nvSpPr>
        <p:spPr>
          <a:xfrm>
            <a:off x="6510493" y="5862699"/>
            <a:ext cx="2526004"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1029" name="Picture 5" descr="C:\Users\aca_res\Desktop\會計科技藝增能\DSC06474.JPG"/>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0492" y="4005064"/>
            <a:ext cx="252000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流程圖: 替代處理程序 17"/>
          <p:cNvSpPr/>
          <p:nvPr/>
        </p:nvSpPr>
        <p:spPr>
          <a:xfrm>
            <a:off x="485316"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4042225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500"/>
                                        <p:tgtEl>
                                          <p:spTgt spid="102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additive="base">
                                        <p:cTn id="25" dur="500" fill="hold"/>
                                        <p:tgtEl>
                                          <p:spTgt spid="1029"/>
                                        </p:tgtEl>
                                        <p:attrNameLst>
                                          <p:attrName>ppt_x</p:attrName>
                                        </p:attrNameLst>
                                      </p:cBhvr>
                                      <p:tavLst>
                                        <p:tav tm="0">
                                          <p:val>
                                            <p:strVal val="#ppt_x"/>
                                          </p:val>
                                        </p:tav>
                                        <p:tav tm="100000">
                                          <p:val>
                                            <p:strVal val="#ppt_x"/>
                                          </p:val>
                                        </p:tav>
                                      </p:tavLst>
                                    </p:anim>
                                    <p:anim calcmode="lin" valueType="num">
                                      <p:cBhvr additive="base">
                                        <p:cTn id="2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2" cstate="print">
            <a:extLst>
              <a:ext uri="{28A0092B-C50C-407E-A947-70E740481C1C}">
                <a14:useLocalDpi xmlns:a14="http://schemas.microsoft.com/office/drawing/2010/main" val="0"/>
              </a:ext>
            </a:extLst>
          </a:blip>
          <a:srcRect r="4080" b="12830"/>
          <a:stretch/>
        </p:blipFill>
        <p:spPr>
          <a:xfrm>
            <a:off x="335661" y="3645024"/>
            <a:ext cx="3073119" cy="2093657"/>
          </a:xfrm>
          <a:prstGeom prst="rect">
            <a:avLst/>
          </a:prstGeom>
          <a:ln>
            <a:noFill/>
          </a:ln>
          <a:effectLst>
            <a:outerShdw blurRad="190500" algn="tl" rotWithShape="0">
              <a:srgbClr val="000000">
                <a:alpha val="70000"/>
              </a:srgbClr>
            </a:outerShdw>
          </a:effectLst>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l="3687" t="8817" r="12564"/>
          <a:stretch/>
        </p:blipFill>
        <p:spPr>
          <a:xfrm>
            <a:off x="2127667" y="1960481"/>
            <a:ext cx="3116148" cy="2088232"/>
          </a:xfrm>
          <a:prstGeom prst="rect">
            <a:avLst/>
          </a:prstGeom>
          <a:ln>
            <a:noFill/>
          </a:ln>
          <a:effectLst>
            <a:outerShdw blurRad="292100" dist="139700" dir="2700000" algn="tl" rotWithShape="0">
              <a:srgbClr val="333333">
                <a:alpha val="65000"/>
              </a:srgbClr>
            </a:outerShdw>
          </a:effectLst>
        </p:spPr>
      </p:pic>
      <p:sp>
        <p:nvSpPr>
          <p:cNvPr id="5" name="Rectangle 2"/>
          <p:cNvSpPr txBox="1">
            <a:spLocks noChangeArrowheads="1"/>
          </p:cNvSpPr>
          <p:nvPr/>
        </p:nvSpPr>
        <p:spPr bwMode="auto">
          <a:xfrm>
            <a:off x="0" y="332656"/>
            <a:ext cx="9144000" cy="595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a:lstStyle>
          <a:p>
            <a:pPr lvl="0" eaLnBrk="1" hangingPunct="1">
              <a:defRPr/>
            </a:pPr>
            <a:r>
              <a:rPr lang="en-US" altLang="zh-TW" sz="4000" b="1" dirty="0">
                <a:solidFill>
                  <a:srgbClr val="2D2D8A">
                    <a:lumMod val="75000"/>
                  </a:srgbClr>
                </a:solidFill>
                <a:effectLst>
                  <a:outerShdw blurRad="38100" dist="38100" dir="2700000" algn="tl">
                    <a:srgbClr val="000000">
                      <a:alpha val="43137"/>
                    </a:srgbClr>
                  </a:outerShdw>
                </a:effectLst>
                <a:latin typeface="標楷體" pitchFamily="65" charset="-120"/>
                <a:ea typeface="標楷體" pitchFamily="65" charset="-120"/>
                <a:cs typeface="+mn-cs"/>
              </a:rPr>
              <a:t>106-3</a:t>
            </a:r>
            <a:r>
              <a:rPr lang="zh-TW" altLang="en-US" sz="4000" b="1" dirty="0">
                <a:solidFill>
                  <a:srgbClr val="2D2D8A">
                    <a:lumMod val="75000"/>
                  </a:srgbClr>
                </a:solidFill>
                <a:effectLst>
                  <a:outerShdw blurRad="38100" dist="38100" dir="2700000" algn="tl">
                    <a:srgbClr val="000000">
                      <a:alpha val="43137"/>
                    </a:srgbClr>
                  </a:outerShdw>
                </a:effectLst>
                <a:latin typeface="標楷體" pitchFamily="65" charset="-120"/>
                <a:ea typeface="標楷體" pitchFamily="65" charset="-120"/>
                <a:cs typeface="+mn-cs"/>
              </a:rPr>
              <a:t> </a:t>
            </a:r>
            <a:r>
              <a:rPr lang="zh-TW" altLang="zh-TW" sz="4000" b="1" dirty="0">
                <a:solidFill>
                  <a:srgbClr val="2D2D8A">
                    <a:lumMod val="75000"/>
                  </a:srgbClr>
                </a:solidFill>
                <a:effectLst>
                  <a:outerShdw blurRad="38100" dist="38100" dir="2700000" algn="tl">
                    <a:srgbClr val="000000">
                      <a:alpha val="43137"/>
                    </a:srgbClr>
                  </a:outerShdw>
                </a:effectLst>
                <a:latin typeface="標楷體" pitchFamily="65" charset="-120"/>
                <a:ea typeface="標楷體" pitchFamily="65" charset="-120"/>
                <a:cs typeface="+mn-cs"/>
              </a:rPr>
              <a:t>教師</a:t>
            </a:r>
            <a:r>
              <a:rPr lang="zh-TW" altLang="en-US" sz="4000" b="1" dirty="0">
                <a:solidFill>
                  <a:srgbClr val="2D2D8A">
                    <a:lumMod val="75000"/>
                  </a:srgbClr>
                </a:solidFill>
                <a:effectLst>
                  <a:outerShdw blurRad="38100" dist="38100" dir="2700000" algn="tl">
                    <a:srgbClr val="000000">
                      <a:alpha val="43137"/>
                    </a:srgbClr>
                  </a:outerShdw>
                </a:effectLst>
                <a:latin typeface="標楷體" pitchFamily="65" charset="-120"/>
                <a:ea typeface="標楷體" pitchFamily="65" charset="-120"/>
                <a:cs typeface="+mn-cs"/>
              </a:rPr>
              <a:t>專業精進超越計畫</a:t>
            </a:r>
          </a:p>
        </p:txBody>
      </p:sp>
      <p:sp>
        <p:nvSpPr>
          <p:cNvPr id="6" name="流程圖: 替代處理程序 5"/>
          <p:cNvSpPr/>
          <p:nvPr/>
        </p:nvSpPr>
        <p:spPr>
          <a:xfrm>
            <a:off x="518011" y="1103558"/>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4" name="文字方塊 3"/>
          <p:cNvSpPr txBox="1"/>
          <p:nvPr/>
        </p:nvSpPr>
        <p:spPr>
          <a:xfrm>
            <a:off x="2267121" y="1572761"/>
            <a:ext cx="2837240" cy="400110"/>
          </a:xfrm>
          <a:prstGeom prst="rect">
            <a:avLst/>
          </a:prstGeom>
          <a:noFill/>
        </p:spPr>
        <p:txBody>
          <a:bodyPr wrap="square" rtlCol="0">
            <a:spAutoFit/>
          </a:bodyPr>
          <a:lstStyle/>
          <a:p>
            <a:pPr algn="ctr"/>
            <a:r>
              <a:rPr lang="zh-TW" altLang="en-US" b="1" dirty="0">
                <a:solidFill>
                  <a:srgbClr val="3333FF"/>
                </a:solidFill>
                <a:latin typeface="標楷體" panose="03000509000000000000" pitchFamily="65" charset="-120"/>
                <a:ea typeface="標楷體" panose="03000509000000000000" pitchFamily="65" charset="-120"/>
              </a:rPr>
              <a:t>基礎</a:t>
            </a:r>
            <a:r>
              <a:rPr lang="en-US" altLang="zh-TW" b="1" dirty="0">
                <a:solidFill>
                  <a:srgbClr val="3333FF"/>
                </a:solidFill>
                <a:latin typeface="標楷體" panose="03000509000000000000" pitchFamily="65" charset="-120"/>
                <a:ea typeface="標楷體" panose="03000509000000000000" pitchFamily="65" charset="-120"/>
              </a:rPr>
              <a:t>3D</a:t>
            </a:r>
            <a:r>
              <a:rPr lang="zh-TW" altLang="en-US" b="1" dirty="0" smtClean="0">
                <a:solidFill>
                  <a:srgbClr val="3333FF"/>
                </a:solidFill>
                <a:latin typeface="標楷體" panose="03000509000000000000" pitchFamily="65" charset="-120"/>
                <a:ea typeface="標楷體" panose="03000509000000000000" pitchFamily="65" charset="-120"/>
              </a:rPr>
              <a:t>列印教師研習</a:t>
            </a:r>
            <a:endParaRPr lang="zh-TW" altLang="en-US" b="1" dirty="0">
              <a:solidFill>
                <a:srgbClr val="3333FF"/>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5940152" y="2043324"/>
            <a:ext cx="2910118" cy="400110"/>
          </a:xfrm>
          <a:prstGeom prst="rect">
            <a:avLst/>
          </a:prstGeom>
          <a:noFill/>
        </p:spPr>
        <p:txBody>
          <a:bodyPr wrap="square" rtlCol="0">
            <a:spAutoFit/>
          </a:bodyPr>
          <a:lstStyle/>
          <a:p>
            <a:pPr algn="ctr"/>
            <a:r>
              <a:rPr lang="zh-TW" altLang="en-US" b="1" dirty="0">
                <a:solidFill>
                  <a:srgbClr val="3333FF"/>
                </a:solidFill>
                <a:latin typeface="標楷體" panose="03000509000000000000" pitchFamily="65" charset="-120"/>
                <a:ea typeface="標楷體" panose="03000509000000000000" pitchFamily="65" charset="-120"/>
              </a:rPr>
              <a:t>紙雕機應用</a:t>
            </a:r>
            <a:r>
              <a:rPr lang="zh-TW" altLang="en-US" b="1" dirty="0" smtClean="0">
                <a:solidFill>
                  <a:srgbClr val="3333FF"/>
                </a:solidFill>
                <a:latin typeface="標楷體" panose="03000509000000000000" pitchFamily="65" charset="-120"/>
                <a:ea typeface="標楷體" panose="03000509000000000000" pitchFamily="65" charset="-120"/>
              </a:rPr>
              <a:t>教師研習</a:t>
            </a:r>
            <a:endParaRPr lang="zh-TW" altLang="en-US" b="1" dirty="0">
              <a:solidFill>
                <a:srgbClr val="3333FF"/>
              </a:solidFill>
              <a:latin typeface="標楷體" panose="03000509000000000000" pitchFamily="65" charset="-120"/>
              <a:ea typeface="標楷體" panose="03000509000000000000" pitchFamily="65" charset="-120"/>
            </a:endParaRPr>
          </a:p>
        </p:txBody>
      </p:sp>
      <p:pic>
        <p:nvPicPr>
          <p:cNvPr id="14" name="圖片 13"/>
          <p:cNvPicPr>
            <a:picLocks noChangeAspect="1"/>
          </p:cNvPicPr>
          <p:nvPr/>
        </p:nvPicPr>
        <p:blipFill rotWithShape="1">
          <a:blip r:embed="rId4" cstate="print">
            <a:extLst>
              <a:ext uri="{28A0092B-C50C-407E-A947-70E740481C1C}">
                <a14:useLocalDpi xmlns:a14="http://schemas.microsoft.com/office/drawing/2010/main" val="0"/>
              </a:ext>
            </a:extLst>
          </a:blip>
          <a:srcRect t="32764"/>
          <a:stretch/>
        </p:blipFill>
        <p:spPr>
          <a:xfrm>
            <a:off x="6372200" y="2718212"/>
            <a:ext cx="2376264" cy="2207529"/>
          </a:xfrm>
          <a:prstGeom prst="rect">
            <a:avLst/>
          </a:prstGeom>
          <a:ln>
            <a:noFill/>
          </a:ln>
          <a:effectLst>
            <a:outerShdw blurRad="190500" algn="tl" rotWithShape="0">
              <a:srgbClr val="000000">
                <a:alpha val="70000"/>
              </a:srgbClr>
            </a:outerShdw>
          </a:effectLst>
        </p:spPr>
      </p:pic>
      <p:sp>
        <p:nvSpPr>
          <p:cNvPr id="10" name="文字方塊 9"/>
          <p:cNvSpPr txBox="1"/>
          <p:nvPr/>
        </p:nvSpPr>
        <p:spPr>
          <a:xfrm>
            <a:off x="5835247" y="2348880"/>
            <a:ext cx="3119928" cy="369332"/>
          </a:xfrm>
          <a:prstGeom prst="rect">
            <a:avLst/>
          </a:prstGeom>
          <a:noFill/>
        </p:spPr>
        <p:txBody>
          <a:bodyPr wrap="square" rtlCol="0">
            <a:spAutoFit/>
          </a:bodyPr>
          <a:lstStyle/>
          <a:p>
            <a:pPr algn="ctr"/>
            <a:r>
              <a:rPr lang="zh-TW" altLang="en-US" sz="1800" b="1" dirty="0">
                <a:solidFill>
                  <a:srgbClr val="FF0000"/>
                </a:solidFill>
                <a:latin typeface="標楷體" panose="03000509000000000000" pitchFamily="65" charset="-120"/>
                <a:ea typeface="標楷體" panose="03000509000000000000" pitchFamily="65" charset="-120"/>
              </a:rPr>
              <a:t>首羿國際</a:t>
            </a:r>
            <a:r>
              <a:rPr lang="zh-TW" altLang="en-US" sz="1800" b="1" dirty="0" smtClean="0">
                <a:solidFill>
                  <a:srgbClr val="FF0000"/>
                </a:solidFill>
                <a:latin typeface="標楷體" panose="03000509000000000000" pitchFamily="65" charset="-120"/>
                <a:ea typeface="標楷體" panose="03000509000000000000" pitchFamily="65" charset="-120"/>
              </a:rPr>
              <a:t>公司 王</a:t>
            </a:r>
            <a:r>
              <a:rPr lang="zh-TW" altLang="en-US" sz="1800" b="1" dirty="0">
                <a:solidFill>
                  <a:srgbClr val="FF0000"/>
                </a:solidFill>
                <a:latin typeface="標楷體" panose="03000509000000000000" pitchFamily="65" charset="-120"/>
                <a:ea typeface="標楷體" panose="03000509000000000000" pitchFamily="65" charset="-120"/>
              </a:rPr>
              <a:t>籌億講師</a:t>
            </a:r>
          </a:p>
        </p:txBody>
      </p:sp>
      <p:pic>
        <p:nvPicPr>
          <p:cNvPr id="16" name="圖片 15"/>
          <p:cNvPicPr>
            <a:picLocks noChangeAspect="1"/>
          </p:cNvPicPr>
          <p:nvPr/>
        </p:nvPicPr>
        <p:blipFill rotWithShape="1">
          <a:blip r:embed="rId5" cstate="print">
            <a:extLst>
              <a:ext uri="{28A0092B-C50C-407E-A947-70E740481C1C}">
                <a14:useLocalDpi xmlns:a14="http://schemas.microsoft.com/office/drawing/2010/main" val="0"/>
              </a:ext>
            </a:extLst>
          </a:blip>
          <a:srcRect l="8353" t="31426" r="10627" b="12584"/>
          <a:stretch/>
        </p:blipFill>
        <p:spPr>
          <a:xfrm>
            <a:off x="4292222" y="4221088"/>
            <a:ext cx="3295860" cy="1708220"/>
          </a:xfrm>
          <a:prstGeom prst="rect">
            <a:avLst/>
          </a:prstGeom>
          <a:ln>
            <a:noFill/>
          </a:ln>
          <a:effectLst>
            <a:outerShdw blurRad="190500" algn="tl" rotWithShape="0">
              <a:srgbClr val="000000">
                <a:alpha val="70000"/>
              </a:srgbClr>
            </a:outerShdw>
          </a:effectLst>
        </p:spPr>
      </p:pic>
      <p:sp>
        <p:nvSpPr>
          <p:cNvPr id="3" name="文字方塊 2"/>
          <p:cNvSpPr txBox="1"/>
          <p:nvPr/>
        </p:nvSpPr>
        <p:spPr>
          <a:xfrm>
            <a:off x="302329" y="2995170"/>
            <a:ext cx="1822572" cy="646331"/>
          </a:xfrm>
          <a:prstGeom prst="rect">
            <a:avLst/>
          </a:prstGeom>
          <a:noFill/>
        </p:spPr>
        <p:txBody>
          <a:bodyPr wrap="square" rtlCol="0">
            <a:spAutoFit/>
          </a:bodyPr>
          <a:lstStyle/>
          <a:p>
            <a:r>
              <a:rPr lang="zh-TW" altLang="en-US" sz="1800" b="1" dirty="0">
                <a:solidFill>
                  <a:srgbClr val="FF0000"/>
                </a:solidFill>
                <a:latin typeface="標楷體" panose="03000509000000000000" pitchFamily="65" charset="-120"/>
                <a:ea typeface="標楷體" panose="03000509000000000000" pitchFamily="65" charset="-120"/>
              </a:rPr>
              <a:t>工業技術研究院</a:t>
            </a:r>
            <a:endParaRPr lang="en-US" altLang="zh-TW" sz="1800" b="1" dirty="0">
              <a:solidFill>
                <a:srgbClr val="FF0000"/>
              </a:solidFill>
              <a:latin typeface="標楷體" panose="03000509000000000000" pitchFamily="65" charset="-120"/>
              <a:ea typeface="標楷體" panose="03000509000000000000" pitchFamily="65" charset="-120"/>
            </a:endParaRPr>
          </a:p>
          <a:p>
            <a:r>
              <a:rPr lang="zh-TW" altLang="en-US" sz="1800" b="1" dirty="0">
                <a:solidFill>
                  <a:srgbClr val="FF0000"/>
                </a:solidFill>
                <a:latin typeface="標楷體" panose="03000509000000000000" pitchFamily="65" charset="-120"/>
                <a:ea typeface="標楷體" panose="03000509000000000000" pitchFamily="65" charset="-120"/>
              </a:rPr>
              <a:t> </a:t>
            </a:r>
            <a:r>
              <a:rPr lang="zh-TW" altLang="en-US" sz="1800" b="1" dirty="0" smtClean="0">
                <a:solidFill>
                  <a:srgbClr val="FF0000"/>
                </a:solidFill>
                <a:latin typeface="標楷體" panose="03000509000000000000" pitchFamily="65" charset="-120"/>
                <a:ea typeface="標楷體" panose="03000509000000000000" pitchFamily="65" charset="-120"/>
              </a:rPr>
              <a:t>  蘇</a:t>
            </a:r>
            <a:r>
              <a:rPr lang="zh-TW" altLang="en-US" sz="1800" b="1" dirty="0">
                <a:solidFill>
                  <a:srgbClr val="FF0000"/>
                </a:solidFill>
                <a:latin typeface="標楷體" panose="03000509000000000000" pitchFamily="65" charset="-120"/>
                <a:ea typeface="標楷體" panose="03000509000000000000" pitchFamily="65" charset="-120"/>
              </a:rPr>
              <a:t>晉</a:t>
            </a:r>
            <a:r>
              <a:rPr lang="zh-TW" altLang="en-US" sz="1800" b="1" dirty="0" smtClean="0">
                <a:solidFill>
                  <a:srgbClr val="FF0000"/>
                </a:solidFill>
                <a:latin typeface="標楷體" panose="03000509000000000000" pitchFamily="65" charset="-120"/>
                <a:ea typeface="標楷體" panose="03000509000000000000" pitchFamily="65" charset="-120"/>
              </a:rPr>
              <a:t>講師</a:t>
            </a:r>
            <a:endParaRPr lang="zh-TW" altLang="en-US" sz="1800" dirty="0"/>
          </a:p>
        </p:txBody>
      </p:sp>
    </p:spTree>
    <p:extLst>
      <p:ext uri="{BB962C8B-B14F-4D97-AF65-F5344CB8AC3E}">
        <p14:creationId xmlns:p14="http://schemas.microsoft.com/office/powerpoint/2010/main" val="363762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1331913" y="1700213"/>
            <a:ext cx="2592387"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學校簡介</a:t>
            </a:r>
          </a:p>
        </p:txBody>
      </p:sp>
      <p:pic>
        <p:nvPicPr>
          <p:cNvPr id="5126"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60710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a:t>
            </a:r>
            <a:r>
              <a:rPr lang="en-US" altLang="zh-TW" sz="4000" b="1" dirty="0">
                <a:solidFill>
                  <a:schemeClr val="accent6">
                    <a:lumMod val="75000"/>
                  </a:schemeClr>
                </a:solidFill>
                <a:latin typeface="標楷體" pitchFamily="65" charset="-120"/>
                <a:ea typeface="標楷體" pitchFamily="65" charset="-120"/>
              </a:rPr>
              <a:t>6</a:t>
            </a:r>
            <a:r>
              <a:rPr lang="en-US" altLang="zh-TW" sz="4000" b="1" dirty="0" smtClean="0">
                <a:solidFill>
                  <a:schemeClr val="accent6">
                    <a:lumMod val="75000"/>
                  </a:schemeClr>
                </a:solidFill>
                <a:latin typeface="標楷體" pitchFamily="65" charset="-120"/>
                <a:ea typeface="標楷體" pitchFamily="65" charset="-120"/>
              </a:rPr>
              <a:t>-4 </a:t>
            </a:r>
            <a:r>
              <a:rPr lang="zh-TW" altLang="en-US" sz="4000" b="1" dirty="0" smtClean="0">
                <a:solidFill>
                  <a:schemeClr val="accent6">
                    <a:lumMod val="75000"/>
                  </a:schemeClr>
                </a:solidFill>
                <a:latin typeface="標楷體" pitchFamily="65" charset="-120"/>
                <a:ea typeface="標楷體" pitchFamily="65" charset="-120"/>
              </a:rPr>
              <a:t>就近入學璀璨星懸計畫</a:t>
            </a:r>
          </a:p>
        </p:txBody>
      </p:sp>
      <p:sp>
        <p:nvSpPr>
          <p:cNvPr id="2051" name="Rectangle 3"/>
          <p:cNvSpPr>
            <a:spLocks noGrp="1" noChangeArrowheads="1"/>
          </p:cNvSpPr>
          <p:nvPr>
            <p:ph type="body" idx="1"/>
          </p:nvPr>
        </p:nvSpPr>
        <p:spPr bwMode="auto">
          <a:xfrm>
            <a:off x="395536" y="1988840"/>
            <a:ext cx="3240088" cy="288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zh-TW" altLang="zh-TW" sz="2000" b="1" dirty="0">
                <a:latin typeface="標楷體" panose="03000509000000000000" pitchFamily="65" charset="-120"/>
                <a:ea typeface="標楷體" panose="03000509000000000000" pitchFamily="65" charset="-120"/>
              </a:rPr>
              <a:t>因應十二年國教辦理國中職涯探索活動，讓教師、學生及家長對技職教育有</a:t>
            </a:r>
            <a:r>
              <a:rPr lang="zh-TW" altLang="zh-TW" sz="2000" b="1" dirty="0" smtClean="0">
                <a:latin typeface="標楷體" panose="03000509000000000000" pitchFamily="65" charset="-120"/>
                <a:ea typeface="標楷體" panose="03000509000000000000" pitchFamily="65" charset="-120"/>
              </a:rPr>
              <a:t>進一步</a:t>
            </a:r>
            <a:r>
              <a:rPr lang="zh-TW" altLang="zh-TW" sz="2000" b="1" dirty="0">
                <a:latin typeface="標楷體" panose="03000509000000000000" pitchFamily="65" charset="-120"/>
                <a:ea typeface="標楷體" panose="03000509000000000000" pitchFamily="65" charset="-120"/>
              </a:rPr>
              <a:t>的認識與了解，引導國中畢業生適性選科就讀，積極鼓勵學生入學，提高</a:t>
            </a:r>
            <a:r>
              <a:rPr lang="zh-TW" altLang="zh-TW" sz="2000" b="1" dirty="0" smtClean="0">
                <a:latin typeface="標楷體" panose="03000509000000000000" pitchFamily="65" charset="-120"/>
                <a:ea typeface="標楷體" panose="03000509000000000000" pitchFamily="65" charset="-120"/>
              </a:rPr>
              <a:t>社區入學</a:t>
            </a:r>
            <a:r>
              <a:rPr lang="zh-TW" altLang="zh-TW" sz="2000" b="1" dirty="0">
                <a:latin typeface="標楷體" panose="03000509000000000000" pitchFamily="65" charset="-120"/>
                <a:ea typeface="標楷體" panose="03000509000000000000" pitchFamily="65" charset="-120"/>
              </a:rPr>
              <a:t>比例</a:t>
            </a:r>
            <a:r>
              <a:rPr lang="zh-TW" altLang="zh-TW" sz="2000" b="1" dirty="0" smtClean="0">
                <a:latin typeface="標楷體" panose="03000509000000000000" pitchFamily="65" charset="-120"/>
                <a:ea typeface="標楷體" panose="03000509000000000000" pitchFamily="65" charset="-120"/>
              </a:rPr>
              <a:t>。</a:t>
            </a:r>
            <a:endParaRPr lang="zh-TW" altLang="en-US" sz="2000" b="1" dirty="0" smtClean="0">
              <a:solidFill>
                <a:srgbClr val="FF0000"/>
              </a:solidFill>
              <a:latin typeface="標楷體" pitchFamily="65" charset="-120"/>
              <a:ea typeface="標楷體" pitchFamily="65" charset="-120"/>
              <a:cs typeface="Times New Roman" pitchFamily="18" charset="0"/>
            </a:endParaRPr>
          </a:p>
        </p:txBody>
      </p:sp>
      <p:sp>
        <p:nvSpPr>
          <p:cNvPr id="5" name="流程圖: 替代處理程序 4"/>
          <p:cNvSpPr/>
          <p:nvPr/>
        </p:nvSpPr>
        <p:spPr>
          <a:xfrm>
            <a:off x="619251" y="1290395"/>
            <a:ext cx="1483242" cy="510778"/>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smtClean="0">
                <a:ln w="11430"/>
                <a:solidFill>
                  <a:srgbClr val="FF0000"/>
                </a:soli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計畫內容</a:t>
            </a:r>
            <a:endParaRPr lang="en-US" altLang="zh-TW" sz="2400" b="1" spc="50" dirty="0">
              <a:ln w="11430"/>
              <a:solidFill>
                <a:srgbClr val="FF0000"/>
              </a:soli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7" name="流程圖: 替代處理程序 6"/>
          <p:cNvSpPr/>
          <p:nvPr/>
        </p:nvSpPr>
        <p:spPr>
          <a:xfrm>
            <a:off x="4130541"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1" name="矩形 10"/>
          <p:cNvSpPr/>
          <p:nvPr/>
        </p:nvSpPr>
        <p:spPr>
          <a:xfrm>
            <a:off x="3782291" y="1988840"/>
            <a:ext cx="5074372" cy="3785652"/>
          </a:xfrm>
          <a:prstGeom prst="rect">
            <a:avLst/>
          </a:prstGeom>
        </p:spPr>
        <p:txBody>
          <a:bodyPr wrap="square">
            <a:spAutoFit/>
          </a:bodyPr>
          <a:lstStyle/>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106</a:t>
            </a:r>
            <a:r>
              <a:rPr lang="zh-TW" altLang="zh-TW" b="1" dirty="0" smtClean="0">
                <a:latin typeface="標楷體" panose="03000509000000000000" pitchFamily="65" charset="-120"/>
                <a:ea typeface="標楷體" panose="03000509000000000000" pitchFamily="65" charset="-120"/>
              </a:rPr>
              <a:t>學年度</a:t>
            </a:r>
            <a:r>
              <a:rPr lang="zh-TW" altLang="en-US" b="1" dirty="0" smtClean="0">
                <a:latin typeface="標楷體" panose="03000509000000000000" pitchFamily="65" charset="-120"/>
                <a:ea typeface="標楷體" panose="03000509000000000000" pitchFamily="65" charset="-120"/>
              </a:rPr>
              <a:t>日校</a:t>
            </a:r>
            <a:r>
              <a:rPr lang="zh-TW" altLang="zh-TW" b="1" dirty="0" smtClean="0">
                <a:latin typeface="標楷體" panose="03000509000000000000" pitchFamily="65" charset="-120"/>
                <a:ea typeface="標楷體" panose="03000509000000000000" pitchFamily="65" charset="-120"/>
              </a:rPr>
              <a:t>高一</a:t>
            </a:r>
            <a:r>
              <a:rPr lang="zh-TW" altLang="en-US" b="1" dirty="0" smtClean="0">
                <a:latin typeface="標楷體" panose="03000509000000000000" pitchFamily="65" charset="-120"/>
                <a:ea typeface="標楷體" panose="03000509000000000000" pitchFamily="65" charset="-120"/>
              </a:rPr>
              <a:t>新生</a:t>
            </a:r>
            <a:r>
              <a:rPr lang="zh-TW" altLang="zh-TW" b="1" dirty="0" smtClean="0">
                <a:solidFill>
                  <a:srgbClr val="FF0000"/>
                </a:solidFill>
                <a:latin typeface="標楷體" panose="03000509000000000000" pitchFamily="65" charset="-120"/>
                <a:ea typeface="標楷體" panose="03000509000000000000" pitchFamily="65" charset="-120"/>
              </a:rPr>
              <a:t>就近入學比率</a:t>
            </a:r>
            <a:r>
              <a:rPr lang="zh-TW" altLang="en-US" b="1" dirty="0" smtClean="0">
                <a:solidFill>
                  <a:srgbClr val="FF0000"/>
                </a:solidFill>
                <a:latin typeface="標楷體" panose="03000509000000000000" pitchFamily="65" charset="-120"/>
                <a:ea typeface="標楷體" panose="03000509000000000000" pitchFamily="65" charset="-120"/>
              </a:rPr>
              <a:t>維持</a:t>
            </a:r>
            <a:r>
              <a:rPr lang="en-US" altLang="zh-TW" b="1" dirty="0" smtClean="0">
                <a:solidFill>
                  <a:srgbClr val="FF0000"/>
                </a:solidFill>
                <a:latin typeface="標楷體" panose="03000509000000000000" pitchFamily="65" charset="-120"/>
                <a:ea typeface="標楷體" panose="03000509000000000000" pitchFamily="65" charset="-120"/>
              </a:rPr>
              <a:t>100%</a:t>
            </a:r>
            <a:r>
              <a:rPr lang="zh-TW" altLang="en-US" b="1" dirty="0" smtClean="0">
                <a:solidFill>
                  <a:srgbClr val="FF0000"/>
                </a:solidFill>
                <a:latin typeface="標楷體" panose="03000509000000000000" pitchFamily="65" charset="-120"/>
                <a:ea typeface="標楷體" panose="03000509000000000000" pitchFamily="65" charset="-120"/>
              </a:rPr>
              <a:t>，顯示本校辦學績效獲社區肯定。</a:t>
            </a:r>
            <a:endParaRPr lang="zh-TW" altLang="zh-TW" b="1" dirty="0" smtClean="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106</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度高一日校入學新生，</a:t>
            </a:r>
            <a:r>
              <a:rPr lang="zh-TW" altLang="zh-TW" b="1" dirty="0">
                <a:solidFill>
                  <a:srgbClr val="FF0000"/>
                </a:solidFill>
                <a:latin typeface="標楷體" panose="03000509000000000000" pitchFamily="65" charset="-120"/>
                <a:ea typeface="標楷體" panose="03000509000000000000" pitchFamily="65" charset="-120"/>
              </a:rPr>
              <a:t>免試入學比率</a:t>
            </a:r>
            <a:r>
              <a:rPr lang="en-US" altLang="zh-TW" b="1" dirty="0">
                <a:solidFill>
                  <a:srgbClr val="FF0000"/>
                </a:solidFill>
                <a:latin typeface="標楷體" panose="03000509000000000000" pitchFamily="65" charset="-120"/>
                <a:ea typeface="標楷體" panose="03000509000000000000" pitchFamily="65" charset="-120"/>
              </a:rPr>
              <a:t>99%</a:t>
            </a:r>
            <a:r>
              <a:rPr lang="zh-TW" altLang="zh-TW" b="1" dirty="0">
                <a:latin typeface="標楷體" panose="03000509000000000000" pitchFamily="65" charset="-120"/>
                <a:ea typeface="標楷體" panose="03000509000000000000" pitchFamily="65" charset="-120"/>
              </a:rPr>
              <a:t>、技優甄審</a:t>
            </a:r>
            <a:r>
              <a:rPr lang="zh-TW" altLang="zh-TW" b="1" dirty="0" smtClean="0">
                <a:latin typeface="標楷體" panose="03000509000000000000" pitchFamily="65" charset="-120"/>
                <a:ea typeface="標楷體" panose="03000509000000000000" pitchFamily="65" charset="-120"/>
              </a:rPr>
              <a:t>比例</a:t>
            </a:r>
            <a:r>
              <a:rPr lang="en-US" altLang="zh-TW" b="1" dirty="0" smtClean="0">
                <a:latin typeface="標楷體" panose="03000509000000000000" pitchFamily="65" charset="-120"/>
                <a:ea typeface="標楷體" panose="03000509000000000000" pitchFamily="65" charset="-120"/>
              </a:rPr>
              <a:t>2%</a:t>
            </a:r>
            <a:r>
              <a:rPr lang="zh-TW" altLang="zh-TW" b="1" dirty="0">
                <a:latin typeface="標楷體" panose="03000509000000000000" pitchFamily="65" charset="-120"/>
                <a:ea typeface="標楷體" panose="03000509000000000000" pitchFamily="65" charset="-120"/>
              </a:rPr>
              <a:t>；全面免試</a:t>
            </a:r>
            <a:r>
              <a:rPr lang="zh-TW" altLang="zh-TW" b="1" dirty="0" smtClean="0">
                <a:latin typeface="標楷體" panose="03000509000000000000" pitchFamily="65" charset="-120"/>
                <a:ea typeface="標楷體" panose="03000509000000000000" pitchFamily="65" charset="-120"/>
              </a:rPr>
              <a:t>入學</a:t>
            </a:r>
            <a:endParaRPr lang="zh-TW" altLang="zh-TW" b="1"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106</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度高一日校</a:t>
            </a:r>
            <a:r>
              <a:rPr lang="zh-TW" altLang="zh-TW" b="1" dirty="0">
                <a:solidFill>
                  <a:srgbClr val="FF0000"/>
                </a:solidFill>
                <a:latin typeface="標楷體" panose="03000509000000000000" pitchFamily="65" charset="-120"/>
                <a:ea typeface="標楷體" panose="03000509000000000000" pitchFamily="65" charset="-120"/>
              </a:rPr>
              <a:t>入學新生註冊人數</a:t>
            </a:r>
            <a:r>
              <a:rPr lang="zh-TW" altLang="zh-TW" b="1" dirty="0" smtClean="0">
                <a:solidFill>
                  <a:srgbClr val="FF0000"/>
                </a:solidFill>
                <a:latin typeface="標楷體" panose="03000509000000000000" pitchFamily="65" charset="-120"/>
                <a:ea typeface="標楷體" panose="03000509000000000000" pitchFamily="65" charset="-120"/>
              </a:rPr>
              <a:t>比率</a:t>
            </a:r>
            <a:r>
              <a:rPr lang="en-US" altLang="zh-TW" b="1" dirty="0" smtClean="0">
                <a:solidFill>
                  <a:srgbClr val="FF0000"/>
                </a:solidFill>
                <a:latin typeface="標楷體" panose="03000509000000000000" pitchFamily="65" charset="-120"/>
                <a:ea typeface="標楷體" panose="03000509000000000000" pitchFamily="65" charset="-120"/>
              </a:rPr>
              <a:t>99%</a:t>
            </a:r>
            <a:endParaRPr lang="zh-TW" altLang="zh-TW" b="1" dirty="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106</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度高一日校免試入學</a:t>
            </a:r>
            <a:r>
              <a:rPr lang="zh-TW" altLang="zh-TW" b="1" dirty="0">
                <a:solidFill>
                  <a:srgbClr val="FF0000"/>
                </a:solidFill>
                <a:latin typeface="標楷體" panose="03000509000000000000" pitchFamily="65" charset="-120"/>
                <a:ea typeface="標楷體" panose="03000509000000000000" pitchFamily="65" charset="-120"/>
              </a:rPr>
              <a:t>新生報到</a:t>
            </a:r>
            <a:r>
              <a:rPr lang="zh-TW" altLang="zh-TW" b="1" dirty="0" smtClean="0">
                <a:solidFill>
                  <a:srgbClr val="FF0000"/>
                </a:solidFill>
                <a:latin typeface="標楷體" panose="03000509000000000000" pitchFamily="65" charset="-120"/>
                <a:ea typeface="標楷體" panose="03000509000000000000" pitchFamily="65" charset="-120"/>
              </a:rPr>
              <a:t>比率</a:t>
            </a:r>
            <a:r>
              <a:rPr lang="zh-TW" altLang="en-US" b="1" dirty="0" smtClean="0">
                <a:solidFill>
                  <a:srgbClr val="FF0000"/>
                </a:solidFill>
                <a:latin typeface="標楷體" panose="03000509000000000000" pitchFamily="65" charset="-120"/>
                <a:ea typeface="標楷體" panose="03000509000000000000" pitchFamily="65" charset="-120"/>
              </a:rPr>
              <a:t>為</a:t>
            </a:r>
            <a:r>
              <a:rPr lang="en-US" altLang="zh-TW" b="1" dirty="0" smtClean="0">
                <a:solidFill>
                  <a:srgbClr val="FF0000"/>
                </a:solidFill>
                <a:latin typeface="標楷體" panose="03000509000000000000" pitchFamily="65" charset="-120"/>
                <a:ea typeface="標楷體" panose="03000509000000000000" pitchFamily="65" charset="-120"/>
              </a:rPr>
              <a:t>92.41%</a:t>
            </a:r>
            <a:endParaRPr lang="zh-TW" altLang="zh-TW" b="1" dirty="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106</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度學生對學校辦學成效認同度，高一新生將花蓮高商列為第一志願比例</a:t>
            </a:r>
            <a:r>
              <a:rPr lang="zh-TW" altLang="zh-TW" b="1" dirty="0" smtClean="0">
                <a:latin typeface="標楷體" panose="03000509000000000000" pitchFamily="65" charset="-120"/>
                <a:ea typeface="標楷體" panose="03000509000000000000" pitchFamily="65" charset="-120"/>
              </a:rPr>
              <a:t>達</a:t>
            </a:r>
            <a:r>
              <a:rPr lang="en-US" altLang="zh-TW" b="1" dirty="0" smtClean="0">
                <a:latin typeface="標楷體" panose="03000509000000000000" pitchFamily="65" charset="-120"/>
                <a:ea typeface="標楷體" panose="03000509000000000000" pitchFamily="65" charset="-120"/>
              </a:rPr>
              <a:t>73%</a:t>
            </a:r>
            <a:r>
              <a:rPr lang="zh-TW" altLang="zh-TW" b="1" dirty="0">
                <a:latin typeface="標楷體" panose="03000509000000000000" pitchFamily="65" charset="-120"/>
                <a:ea typeface="標楷體" panose="03000509000000000000" pitchFamily="65" charset="-120"/>
              </a:rPr>
              <a:t>，列為</a:t>
            </a:r>
            <a:r>
              <a:rPr lang="zh-TW" altLang="zh-TW" b="1" dirty="0">
                <a:solidFill>
                  <a:srgbClr val="FF0000"/>
                </a:solidFill>
                <a:latin typeface="標楷體" panose="03000509000000000000" pitchFamily="65" charset="-120"/>
                <a:ea typeface="標楷體" panose="03000509000000000000" pitchFamily="65" charset="-120"/>
              </a:rPr>
              <a:t>前兩志願比例高達</a:t>
            </a:r>
            <a:r>
              <a:rPr lang="en-US" altLang="zh-TW" b="1" dirty="0" smtClean="0">
                <a:solidFill>
                  <a:srgbClr val="FF0000"/>
                </a:solidFill>
                <a:latin typeface="標楷體" panose="03000509000000000000" pitchFamily="65" charset="-120"/>
                <a:ea typeface="標楷體" panose="03000509000000000000" pitchFamily="65" charset="-120"/>
              </a:rPr>
              <a:t>96%</a:t>
            </a:r>
            <a:endParaRPr lang="zh-TW" altLang="zh-TW" b="1" dirty="0">
              <a:solidFill>
                <a:srgbClr val="0000FF"/>
              </a:solidFill>
              <a:latin typeface="標楷體" panose="03000509000000000000" pitchFamily="65" charset="-120"/>
              <a:ea typeface="標楷體" panose="03000509000000000000" pitchFamily="65" charset="-120"/>
            </a:endParaRPr>
          </a:p>
        </p:txBody>
      </p:sp>
      <p:pic>
        <p:nvPicPr>
          <p:cNvPr id="8" name="圖片 7"/>
          <p:cNvPicPr/>
          <p:nvPr/>
        </p:nvPicPr>
        <p:blipFill>
          <a:blip r:embed="rId2" cstate="print">
            <a:extLst>
              <a:ext uri="{28A0092B-C50C-407E-A947-70E740481C1C}">
                <a14:useLocalDpi xmlns:a14="http://schemas.microsoft.com/office/drawing/2010/main" val="0"/>
              </a:ext>
            </a:extLst>
          </a:blip>
          <a:stretch>
            <a:fillRect/>
          </a:stretch>
        </p:blipFill>
        <p:spPr>
          <a:xfrm rot="21192029">
            <a:off x="711405" y="4516674"/>
            <a:ext cx="2662274" cy="1714865"/>
          </a:xfrm>
          <a:prstGeom prst="rect">
            <a:avLst/>
          </a:prstGeom>
          <a:ln>
            <a:noFill/>
          </a:ln>
          <a:effectLst>
            <a:outerShdw blurRad="190500" algn="tl" rotWithShape="0">
              <a:srgbClr val="000000">
                <a:alpha val="70000"/>
              </a:srgbClr>
            </a:outerShdw>
          </a:effectLst>
        </p:spPr>
      </p:pic>
      <p:pic>
        <p:nvPicPr>
          <p:cNvPr id="9" name="圖片 8"/>
          <p:cNvPicPr/>
          <p:nvPr/>
        </p:nvPicPr>
        <p:blipFill>
          <a:blip r:embed="rId3" cstate="print">
            <a:extLst>
              <a:ext uri="{28A0092B-C50C-407E-A947-70E740481C1C}">
                <a14:useLocalDpi xmlns:a14="http://schemas.microsoft.com/office/drawing/2010/main" val="0"/>
              </a:ext>
            </a:extLst>
          </a:blip>
          <a:stretch>
            <a:fillRect/>
          </a:stretch>
        </p:blipFill>
        <p:spPr>
          <a:xfrm>
            <a:off x="7022089" y="991007"/>
            <a:ext cx="1782528" cy="9978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53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a:solidFill>
                  <a:srgbClr val="2D2D8A">
                    <a:lumMod val="75000"/>
                  </a:srgbClr>
                </a:solidFill>
                <a:latin typeface="標楷體" pitchFamily="65" charset="-120"/>
                <a:ea typeface="標楷體" pitchFamily="65" charset="-120"/>
              </a:rPr>
              <a:t>106-4 </a:t>
            </a:r>
            <a:r>
              <a:rPr lang="zh-TW" altLang="en-US" sz="4000" b="1" dirty="0">
                <a:solidFill>
                  <a:srgbClr val="2D2D8A">
                    <a:lumMod val="75000"/>
                  </a:srgbClr>
                </a:solidFill>
                <a:latin typeface="標楷體" pitchFamily="65" charset="-120"/>
                <a:ea typeface="標楷體" pitchFamily="65" charset="-120"/>
              </a:rPr>
              <a:t>就近入學璀璨星懸計畫</a:t>
            </a:r>
            <a:endParaRPr lang="zh-TW" altLang="en-US" sz="4000" b="1" dirty="0" smtClean="0">
              <a:solidFill>
                <a:schemeClr val="accent6">
                  <a:lumMod val="75000"/>
                </a:schemeClr>
              </a:solidFill>
              <a:latin typeface="標楷體" pitchFamily="65" charset="-120"/>
              <a:ea typeface="標楷體" pitchFamily="65" charset="-120"/>
            </a:endParaRPr>
          </a:p>
        </p:txBody>
      </p:sp>
      <p:sp>
        <p:nvSpPr>
          <p:cNvPr id="2051" name="Rectangle 3"/>
          <p:cNvSpPr>
            <a:spLocks noGrp="1" noChangeArrowheads="1"/>
          </p:cNvSpPr>
          <p:nvPr>
            <p:ph type="body" idx="1"/>
          </p:nvPr>
        </p:nvSpPr>
        <p:spPr bwMode="auto">
          <a:xfrm>
            <a:off x="234616" y="1871114"/>
            <a:ext cx="3090325" cy="13585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zh-TW" altLang="en-US" sz="2000" b="1" dirty="0" smtClean="0">
                <a:latin typeface="標楷體" panose="03000509000000000000" pitchFamily="65" charset="-120"/>
                <a:ea typeface="標楷體" panose="03000509000000000000" pitchFamily="65" charset="-120"/>
                <a:cs typeface="Times New Roman" pitchFamily="18" charset="0"/>
              </a:rPr>
              <a:t>設立就近入學獎學金，鼓勵社區內優質國中生就讀本校</a:t>
            </a:r>
            <a:endParaRPr lang="zh-TW" altLang="en-US" sz="2000" b="1" dirty="0" smtClean="0">
              <a:solidFill>
                <a:srgbClr val="FF0000"/>
              </a:solidFill>
              <a:latin typeface="標楷體" pitchFamily="65" charset="-120"/>
              <a:ea typeface="標楷體" pitchFamily="65" charset="-120"/>
              <a:cs typeface="Times New Roman" pitchFamily="18" charset="0"/>
            </a:endParaRPr>
          </a:p>
        </p:txBody>
      </p:sp>
      <p:sp>
        <p:nvSpPr>
          <p:cNvPr id="5" name="流程圖: 替代處理程序 4"/>
          <p:cNvSpPr/>
          <p:nvPr/>
        </p:nvSpPr>
        <p:spPr>
          <a:xfrm>
            <a:off x="619252" y="1124744"/>
            <a:ext cx="1483241" cy="510778"/>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solidFill>
                  <a:srgbClr val="FF0000"/>
                </a:soli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計畫內容</a:t>
            </a:r>
            <a:endParaRPr lang="en-US" altLang="zh-TW" sz="2400" b="1" spc="50" dirty="0">
              <a:ln w="11430"/>
              <a:solidFill>
                <a:srgbClr val="FF0000"/>
              </a:soli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7" name="流程圖: 替代處理程序 6"/>
          <p:cNvSpPr/>
          <p:nvPr/>
        </p:nvSpPr>
        <p:spPr>
          <a:xfrm>
            <a:off x="4130541" y="1128726"/>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1" name="矩形 10"/>
          <p:cNvSpPr/>
          <p:nvPr/>
        </p:nvSpPr>
        <p:spPr>
          <a:xfrm>
            <a:off x="3785385" y="1884140"/>
            <a:ext cx="5071277" cy="1477328"/>
          </a:xfrm>
          <a:prstGeom prst="rect">
            <a:avLst/>
          </a:prstGeom>
        </p:spPr>
        <p:txBody>
          <a:bodyPr wrap="square">
            <a:spAutoFit/>
          </a:bodyPr>
          <a:lstStyle/>
          <a:p>
            <a:pPr marL="285750" indent="-285750">
              <a:buFont typeface="Wingdings" panose="05000000000000000000" pitchFamily="2" charset="2"/>
              <a:buChar char="Ø"/>
            </a:pPr>
            <a:r>
              <a:rPr lang="zh-TW" altLang="en-US" sz="2000" b="1" dirty="0" smtClean="0">
                <a:latin typeface="標楷體" panose="03000509000000000000" pitchFamily="65" charset="-120"/>
                <a:ea typeface="標楷體" panose="03000509000000000000" pitchFamily="65" charset="-120"/>
              </a:rPr>
              <a:t>依據教育部國教署均衡教育發展獎勵國中畢業生升學當地高級中等學校獎學金，核發符合校內規定標準上下學期</a:t>
            </a:r>
            <a:r>
              <a:rPr lang="zh-TW" altLang="en-US" sz="2000" b="1" dirty="0" smtClean="0">
                <a:solidFill>
                  <a:srgbClr val="FF0000"/>
                </a:solidFill>
                <a:latin typeface="標楷體" panose="03000509000000000000" pitchFamily="65" charset="-120"/>
                <a:ea typeface="標楷體" panose="03000509000000000000" pitchFamily="65" charset="-120"/>
              </a:rPr>
              <a:t>共計</a:t>
            </a:r>
            <a:r>
              <a:rPr lang="en-US" altLang="zh-TW" sz="2000" b="1" dirty="0" smtClean="0">
                <a:solidFill>
                  <a:srgbClr val="FF0000"/>
                </a:solidFill>
                <a:latin typeface="標楷體" panose="03000509000000000000" pitchFamily="65" charset="-120"/>
                <a:ea typeface="標楷體" panose="03000509000000000000" pitchFamily="65" charset="-120"/>
              </a:rPr>
              <a:t>60</a:t>
            </a:r>
            <a:r>
              <a:rPr lang="zh-TW" altLang="en-US" sz="2000" b="1" dirty="0" smtClean="0">
                <a:solidFill>
                  <a:srgbClr val="FF0000"/>
                </a:solidFill>
                <a:latin typeface="標楷體" panose="03000509000000000000" pitchFamily="65" charset="-120"/>
                <a:ea typeface="標楷體" panose="03000509000000000000" pitchFamily="65" charset="-120"/>
              </a:rPr>
              <a:t>人次</a:t>
            </a:r>
            <a:r>
              <a:rPr lang="zh-TW" altLang="en-US" sz="2000" b="1" dirty="0" smtClean="0">
                <a:solidFill>
                  <a:srgbClr val="0000FF"/>
                </a:solidFill>
                <a:latin typeface="標楷體" panose="03000509000000000000" pitchFamily="65" charset="-120"/>
                <a:ea typeface="標楷體" panose="03000509000000000000" pitchFamily="65" charset="-120"/>
              </a:rPr>
              <a:t>。</a:t>
            </a:r>
            <a:endParaRPr lang="en-US" altLang="zh-TW" sz="2000" b="1" dirty="0" smtClean="0">
              <a:solidFill>
                <a:srgbClr val="0000FF"/>
              </a:solidFill>
              <a:latin typeface="標楷體" panose="03000509000000000000" pitchFamily="65" charset="-120"/>
              <a:ea typeface="標楷體" panose="03000509000000000000" pitchFamily="65" charset="-120"/>
            </a:endParaRPr>
          </a:p>
          <a:p>
            <a:pPr marL="285750" indent="-285750">
              <a:spcBef>
                <a:spcPts val="1200"/>
              </a:spcBef>
              <a:buFont typeface="Wingdings" panose="05000000000000000000" pitchFamily="2" charset="2"/>
              <a:buChar char="Ø"/>
            </a:pPr>
            <a:r>
              <a:rPr lang="zh-TW" altLang="en-US" sz="2000" b="1" dirty="0" smtClean="0">
                <a:latin typeface="標楷體" panose="03000509000000000000" pitchFamily="65" charset="-120"/>
                <a:ea typeface="標楷體" panose="03000509000000000000" pitchFamily="65" charset="-120"/>
              </a:rPr>
              <a:t>辦理花蓮縣內各</a:t>
            </a:r>
            <a:r>
              <a:rPr lang="zh-TW" altLang="en-US" sz="2000" b="1" dirty="0" smtClean="0">
                <a:solidFill>
                  <a:srgbClr val="FF0000"/>
                </a:solidFill>
                <a:latin typeface="標楷體" panose="03000509000000000000" pitchFamily="65" charset="-120"/>
                <a:ea typeface="標楷體" panose="03000509000000000000" pitchFamily="65" charset="-120"/>
              </a:rPr>
              <a:t>國中招生宣導共</a:t>
            </a:r>
            <a:r>
              <a:rPr lang="en-US" altLang="zh-TW" sz="2000" b="1" dirty="0" smtClean="0">
                <a:solidFill>
                  <a:srgbClr val="FF0000"/>
                </a:solidFill>
                <a:latin typeface="標楷體" panose="03000509000000000000" pitchFamily="65" charset="-120"/>
                <a:ea typeface="標楷體" panose="03000509000000000000" pitchFamily="65" charset="-120"/>
              </a:rPr>
              <a:t>11</a:t>
            </a:r>
            <a:r>
              <a:rPr lang="zh-TW" altLang="en-US" sz="2000" b="1" dirty="0" smtClean="0">
                <a:solidFill>
                  <a:srgbClr val="FF0000"/>
                </a:solidFill>
                <a:latin typeface="標楷體" panose="03000509000000000000" pitchFamily="65" charset="-120"/>
                <a:ea typeface="標楷體" panose="03000509000000000000" pitchFamily="65" charset="-120"/>
              </a:rPr>
              <a:t>場次</a:t>
            </a:r>
            <a:r>
              <a:rPr lang="zh-TW" altLang="en-US" sz="2000" b="1" dirty="0" smtClean="0">
                <a:solidFill>
                  <a:srgbClr val="0000FF"/>
                </a:solidFill>
                <a:latin typeface="標楷體" panose="03000509000000000000" pitchFamily="65" charset="-120"/>
                <a:ea typeface="標楷體" panose="03000509000000000000" pitchFamily="65" charset="-120"/>
              </a:rPr>
              <a:t>。</a:t>
            </a:r>
            <a:endParaRPr lang="zh-TW" altLang="zh-TW" sz="2000" b="1" dirty="0">
              <a:solidFill>
                <a:srgbClr val="0000FF"/>
              </a:solidFill>
              <a:latin typeface="標楷體" panose="03000509000000000000" pitchFamily="65" charset="-120"/>
              <a:ea typeface="標楷體" panose="03000509000000000000" pitchFamily="65" charset="-120"/>
            </a:endParaRPr>
          </a:p>
        </p:txBody>
      </p:sp>
      <p:pic>
        <p:nvPicPr>
          <p:cNvPr id="10" name="圖片 9"/>
          <p:cNvPicPr/>
          <p:nvPr/>
        </p:nvPicPr>
        <p:blipFill rotWithShape="1">
          <a:blip r:embed="rId2" cstate="print">
            <a:extLst>
              <a:ext uri="{28A0092B-C50C-407E-A947-70E740481C1C}">
                <a14:useLocalDpi xmlns:a14="http://schemas.microsoft.com/office/drawing/2010/main" val="0"/>
              </a:ext>
            </a:extLst>
          </a:blip>
          <a:srcRect t="23330"/>
          <a:stretch/>
        </p:blipFill>
        <p:spPr>
          <a:xfrm rot="319164">
            <a:off x="5957730" y="3494134"/>
            <a:ext cx="2956545" cy="2034395"/>
          </a:xfrm>
          <a:prstGeom prst="rect">
            <a:avLst/>
          </a:prstGeom>
          <a:ln>
            <a:noFill/>
          </a:ln>
          <a:effectLst>
            <a:softEdge rad="112500"/>
          </a:effectLst>
        </p:spPr>
      </p:pic>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t="28125"/>
          <a:stretch/>
        </p:blipFill>
        <p:spPr>
          <a:xfrm rot="20890091">
            <a:off x="3173220" y="4013418"/>
            <a:ext cx="3101817" cy="2034395"/>
          </a:xfrm>
          <a:prstGeom prst="rect">
            <a:avLst/>
          </a:prstGeom>
          <a:ln>
            <a:noFill/>
          </a:ln>
          <a:effectLst>
            <a:softEdge rad="112500"/>
          </a:effectLst>
        </p:spPr>
      </p:pic>
      <p:pic>
        <p:nvPicPr>
          <p:cNvPr id="12" name="圖片 11"/>
          <p:cNvPicPr/>
          <p:nvPr/>
        </p:nvPicPr>
        <p:blipFill>
          <a:blip r:embed="rId4" cstate="print">
            <a:extLst>
              <a:ext uri="{28A0092B-C50C-407E-A947-70E740481C1C}">
                <a14:useLocalDpi xmlns:a14="http://schemas.microsoft.com/office/drawing/2010/main" val="0"/>
              </a:ext>
            </a:extLst>
          </a:blip>
          <a:stretch>
            <a:fillRect/>
          </a:stretch>
        </p:blipFill>
        <p:spPr>
          <a:xfrm>
            <a:off x="323528" y="2996952"/>
            <a:ext cx="2912502" cy="2276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8261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a:solidFill>
                  <a:srgbClr val="2D2D8A">
                    <a:lumMod val="75000"/>
                  </a:srgbClr>
                </a:solidFill>
                <a:latin typeface="標楷體" pitchFamily="65" charset="-120"/>
                <a:ea typeface="標楷體" pitchFamily="65" charset="-120"/>
              </a:rPr>
              <a:t>106-4 </a:t>
            </a:r>
            <a:r>
              <a:rPr lang="zh-TW" altLang="en-US" sz="4000" b="1" dirty="0">
                <a:solidFill>
                  <a:srgbClr val="2D2D8A">
                    <a:lumMod val="75000"/>
                  </a:srgbClr>
                </a:solidFill>
                <a:latin typeface="標楷體" pitchFamily="65" charset="-120"/>
                <a:ea typeface="標楷體" pitchFamily="65" charset="-120"/>
              </a:rPr>
              <a:t>就近入學璀璨星懸計畫</a:t>
            </a:r>
            <a:endParaRPr lang="zh-TW" altLang="en-US" sz="4000" b="1" dirty="0" smtClean="0">
              <a:solidFill>
                <a:schemeClr val="accent6">
                  <a:lumMod val="75000"/>
                </a:schemeClr>
              </a:solidFill>
              <a:latin typeface="標楷體" pitchFamily="65" charset="-120"/>
              <a:ea typeface="標楷體" pitchFamily="65" charset="-120"/>
            </a:endParaRPr>
          </a:p>
        </p:txBody>
      </p:sp>
      <p:sp>
        <p:nvSpPr>
          <p:cNvPr id="2051" name="Rectangle 3"/>
          <p:cNvSpPr>
            <a:spLocks noGrp="1" noChangeArrowheads="1"/>
          </p:cNvSpPr>
          <p:nvPr>
            <p:ph type="body" idx="1"/>
          </p:nvPr>
        </p:nvSpPr>
        <p:spPr bwMode="auto">
          <a:xfrm>
            <a:off x="512827" y="1871133"/>
            <a:ext cx="2674639" cy="5355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zh-TW" altLang="en-US" sz="2400" b="1" dirty="0" smtClean="0">
                <a:latin typeface="標楷體" pitchFamily="65" charset="-120"/>
                <a:ea typeface="標楷體" pitchFamily="65" charset="-120"/>
                <a:cs typeface="Times New Roman" pitchFamily="18" charset="0"/>
              </a:rPr>
              <a:t>升學績效卓著</a:t>
            </a:r>
          </a:p>
        </p:txBody>
      </p:sp>
      <p:sp>
        <p:nvSpPr>
          <p:cNvPr id="5" name="流程圖: 替代處理程序 4"/>
          <p:cNvSpPr/>
          <p:nvPr/>
        </p:nvSpPr>
        <p:spPr>
          <a:xfrm>
            <a:off x="595752" y="1124744"/>
            <a:ext cx="1483241" cy="510778"/>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solidFill>
                  <a:srgbClr val="FF0000"/>
                </a:soli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計畫內容</a:t>
            </a:r>
            <a:endParaRPr lang="en-US" altLang="zh-TW" sz="2400" b="1" spc="50" dirty="0">
              <a:ln w="11430"/>
              <a:solidFill>
                <a:srgbClr val="FF0000"/>
              </a:soli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7" name="流程圖: 替代處理程序 6"/>
          <p:cNvSpPr/>
          <p:nvPr/>
        </p:nvSpPr>
        <p:spPr>
          <a:xfrm>
            <a:off x="4130541" y="115436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1" name="矩形 10"/>
          <p:cNvSpPr/>
          <p:nvPr/>
        </p:nvSpPr>
        <p:spPr>
          <a:xfrm>
            <a:off x="3716353" y="1871133"/>
            <a:ext cx="5071277" cy="1938992"/>
          </a:xfrm>
          <a:prstGeom prst="rect">
            <a:avLst/>
          </a:prstGeom>
        </p:spPr>
        <p:txBody>
          <a:bodyPr wrap="square">
            <a:spAutoFit/>
          </a:bodyPr>
          <a:lstStyle/>
          <a:p>
            <a:pPr marL="285750" indent="-285750">
              <a:buFont typeface="Wingdings" panose="05000000000000000000" pitchFamily="2" charset="2"/>
              <a:buChar char="Ø"/>
            </a:pPr>
            <a:r>
              <a:rPr lang="en-US" altLang="zh-TW" sz="2400" b="1" dirty="0" smtClean="0">
                <a:latin typeface="標楷體" panose="03000509000000000000" pitchFamily="65" charset="-120"/>
                <a:ea typeface="標楷體" panose="03000509000000000000" pitchFamily="65" charset="-120"/>
              </a:rPr>
              <a:t>106</a:t>
            </a:r>
            <a:r>
              <a:rPr lang="zh-TW" altLang="zh-TW" sz="2400" b="1" dirty="0" smtClean="0">
                <a:latin typeface="標楷體" panose="03000509000000000000" pitchFamily="65" charset="-120"/>
                <a:ea typeface="標楷體" panose="03000509000000000000" pitchFamily="65" charset="-120"/>
              </a:rPr>
              <a:t>學年</a:t>
            </a:r>
            <a:r>
              <a:rPr lang="zh-TW" altLang="zh-TW" sz="2400" b="1" dirty="0">
                <a:latin typeface="標楷體" panose="03000509000000000000" pitchFamily="65" charset="-120"/>
                <a:ea typeface="標楷體" panose="03000509000000000000" pitchFamily="65" charset="-120"/>
              </a:rPr>
              <a:t>度錄取國立大學及技專校</a:t>
            </a:r>
            <a:r>
              <a:rPr lang="zh-TW" altLang="zh-TW" sz="2400" b="1" dirty="0" smtClean="0">
                <a:latin typeface="標楷體" panose="03000509000000000000" pitchFamily="65" charset="-120"/>
                <a:ea typeface="標楷體" panose="03000509000000000000" pitchFamily="65" charset="-120"/>
              </a:rPr>
              <a:t>院</a:t>
            </a:r>
            <a:r>
              <a:rPr lang="en-US" altLang="zh-TW" sz="2400" b="1" dirty="0" smtClean="0">
                <a:latin typeface="標楷體" panose="03000509000000000000" pitchFamily="65" charset="-120"/>
                <a:ea typeface="標楷體" panose="03000509000000000000" pitchFamily="65" charset="-120"/>
              </a:rPr>
              <a:t>93</a:t>
            </a:r>
            <a:r>
              <a:rPr lang="zh-TW" altLang="zh-TW" sz="2400" b="1" dirty="0" smtClean="0">
                <a:latin typeface="標楷體" panose="03000509000000000000" pitchFamily="65" charset="-120"/>
                <a:ea typeface="標楷體" panose="03000509000000000000" pitchFamily="65" charset="-120"/>
              </a:rPr>
              <a:t>人</a:t>
            </a:r>
            <a:r>
              <a:rPr lang="en-US" altLang="zh-TW" sz="2400" b="1" dirty="0" smtClean="0">
                <a:latin typeface="標楷體" panose="03000509000000000000" pitchFamily="65" charset="-120"/>
                <a:ea typeface="標楷體" panose="03000509000000000000" pitchFamily="65" charset="-120"/>
              </a:rPr>
              <a:t>(167</a:t>
            </a:r>
            <a:r>
              <a:rPr lang="zh-TW" altLang="zh-TW" sz="2400" b="1" dirty="0" smtClean="0">
                <a:latin typeface="標楷體" panose="03000509000000000000" pitchFamily="65" charset="-120"/>
                <a:ea typeface="標楷體" panose="03000509000000000000" pitchFamily="65" charset="-120"/>
              </a:rPr>
              <a:t>人次</a:t>
            </a:r>
            <a:r>
              <a:rPr lang="en-US" altLang="zh-TW" sz="2400" b="1" dirty="0">
                <a:latin typeface="標楷體" panose="03000509000000000000" pitchFamily="65" charset="-120"/>
                <a:ea typeface="標楷體" panose="03000509000000000000" pitchFamily="65" charset="-120"/>
              </a:rPr>
              <a:t>)</a:t>
            </a:r>
            <a:r>
              <a:rPr lang="zh-TW" altLang="zh-TW" sz="2400" b="1" dirty="0">
                <a:latin typeface="標楷體" panose="03000509000000000000" pitchFamily="65" charset="-120"/>
                <a:ea typeface="標楷體" panose="03000509000000000000" pitchFamily="65" charset="-120"/>
              </a:rPr>
              <a:t>，佔畢業人數</a:t>
            </a:r>
            <a:r>
              <a:rPr lang="zh-TW" altLang="zh-TW" sz="2400" b="1" dirty="0" smtClean="0">
                <a:latin typeface="標楷體" panose="03000509000000000000" pitchFamily="65" charset="-120"/>
                <a:ea typeface="標楷體" panose="03000509000000000000" pitchFamily="65" charset="-120"/>
              </a:rPr>
              <a:t>比例</a:t>
            </a:r>
            <a:r>
              <a:rPr lang="zh-TW" altLang="en-US" sz="2400" b="1" dirty="0" smtClean="0">
                <a:latin typeface="標楷體" panose="03000509000000000000" pitchFamily="65" charset="-120"/>
                <a:ea typeface="標楷體" panose="03000509000000000000" pitchFamily="65" charset="-120"/>
              </a:rPr>
              <a:t>將近三</a:t>
            </a:r>
            <a:r>
              <a:rPr lang="zh-TW" altLang="zh-TW" sz="2400" b="1" dirty="0" smtClean="0">
                <a:latin typeface="標楷體" panose="03000509000000000000" pitchFamily="65" charset="-120"/>
                <a:ea typeface="標楷體" panose="03000509000000000000" pitchFamily="65" charset="-120"/>
              </a:rPr>
              <a:t>分之一</a:t>
            </a:r>
            <a:r>
              <a:rPr lang="zh-TW" altLang="zh-TW" sz="2400" b="1" dirty="0">
                <a:latin typeface="標楷體" panose="03000509000000000000" pitchFamily="65" charset="-120"/>
                <a:ea typeface="標楷體" panose="03000509000000000000" pitchFamily="65" charset="-120"/>
              </a:rPr>
              <a:t>；登記分發錄取比例</a:t>
            </a:r>
            <a:r>
              <a:rPr lang="en-US" altLang="zh-TW" sz="2400" b="1" dirty="0" smtClean="0">
                <a:latin typeface="標楷體" panose="03000509000000000000" pitchFamily="65" charset="-120"/>
                <a:ea typeface="標楷體" panose="03000509000000000000" pitchFamily="65" charset="-120"/>
              </a:rPr>
              <a:t>96.96%</a:t>
            </a:r>
            <a:r>
              <a:rPr lang="zh-TW" altLang="zh-TW" sz="2400" b="1" dirty="0">
                <a:latin typeface="標楷體" panose="03000509000000000000" pitchFamily="65" charset="-120"/>
                <a:ea typeface="標楷體" panose="03000509000000000000" pitchFamily="65" charset="-120"/>
              </a:rPr>
              <a:t>，升學成績</a:t>
            </a:r>
            <a:r>
              <a:rPr lang="zh-TW" altLang="zh-TW" sz="2400" b="1" dirty="0" smtClean="0">
                <a:latin typeface="標楷體" panose="03000509000000000000" pitchFamily="65" charset="-120"/>
                <a:ea typeface="標楷體" panose="03000509000000000000" pitchFamily="65" charset="-120"/>
              </a:rPr>
              <a:t>優異</a:t>
            </a:r>
            <a:r>
              <a:rPr lang="zh-TW" altLang="en-US" sz="2400" b="1" dirty="0" smtClean="0">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升學</a:t>
            </a:r>
            <a:r>
              <a:rPr lang="zh-TW" altLang="en-US" sz="2400" b="1" dirty="0">
                <a:solidFill>
                  <a:srgbClr val="FF0000"/>
                </a:solidFill>
                <a:latin typeface="標楷體" panose="03000509000000000000" pitchFamily="65" charset="-120"/>
                <a:ea typeface="標楷體" panose="03000509000000000000" pitchFamily="65" charset="-120"/>
              </a:rPr>
              <a:t>人數比例佔</a:t>
            </a:r>
            <a:r>
              <a:rPr lang="en-US" altLang="zh-TW" sz="2400" b="1" dirty="0">
                <a:solidFill>
                  <a:srgbClr val="FF0000"/>
                </a:solidFill>
                <a:latin typeface="標楷體" panose="03000509000000000000" pitchFamily="65" charset="-120"/>
                <a:ea typeface="標楷體" panose="03000509000000000000" pitchFamily="65" charset="-120"/>
              </a:rPr>
              <a:t>90</a:t>
            </a:r>
            <a:r>
              <a:rPr lang="en-US" altLang="zh-TW" sz="2400" b="1" dirty="0" smtClean="0">
                <a:solidFill>
                  <a:srgbClr val="FF0000"/>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a:t>
            </a:r>
            <a:endParaRPr lang="zh-TW" altLang="zh-TW" sz="2400" b="1" dirty="0">
              <a:solidFill>
                <a:srgbClr val="0000FF"/>
              </a:solidFill>
              <a:latin typeface="標楷體" panose="03000509000000000000" pitchFamily="65" charset="-120"/>
              <a:ea typeface="標楷體" panose="03000509000000000000" pitchFamily="65" charset="-120"/>
            </a:endParaRPr>
          </a:p>
        </p:txBody>
      </p:sp>
      <p:pic>
        <p:nvPicPr>
          <p:cNvPr id="8" name="圖片 7"/>
          <p:cNvPicPr/>
          <p:nvPr/>
        </p:nvPicPr>
        <p:blipFill>
          <a:blip r:embed="rId2" cstate="print">
            <a:extLst>
              <a:ext uri="{28A0092B-C50C-407E-A947-70E740481C1C}">
                <a14:useLocalDpi xmlns:a14="http://schemas.microsoft.com/office/drawing/2010/main" val="0"/>
              </a:ext>
            </a:extLst>
          </a:blip>
          <a:stretch>
            <a:fillRect/>
          </a:stretch>
        </p:blipFill>
        <p:spPr>
          <a:xfrm rot="21413231">
            <a:off x="3772366" y="3795559"/>
            <a:ext cx="2950431" cy="2143213"/>
          </a:xfrm>
          <a:prstGeom prst="rect">
            <a:avLst/>
          </a:prstGeom>
          <a:ln>
            <a:noFill/>
          </a:ln>
          <a:effectLst>
            <a:outerShdw blurRad="292100" dist="139700" dir="2700000" algn="tl" rotWithShape="0">
              <a:srgbClr val="333333">
                <a:alpha val="65000"/>
              </a:srgbClr>
            </a:outerShdw>
          </a:effectLst>
        </p:spPr>
      </p:pic>
      <p:pic>
        <p:nvPicPr>
          <p:cNvPr id="9" name="圖片 8"/>
          <p:cNvPicPr/>
          <p:nvPr/>
        </p:nvPicPr>
        <p:blipFill>
          <a:blip r:embed="rId3" cstate="print">
            <a:extLst>
              <a:ext uri="{28A0092B-C50C-407E-A947-70E740481C1C}">
                <a14:useLocalDpi xmlns:a14="http://schemas.microsoft.com/office/drawing/2010/main" val="0"/>
              </a:ext>
            </a:extLst>
          </a:blip>
          <a:stretch>
            <a:fillRect/>
          </a:stretch>
        </p:blipFill>
        <p:spPr>
          <a:xfrm rot="155940">
            <a:off x="6208254" y="4067265"/>
            <a:ext cx="2796980" cy="2360392"/>
          </a:xfrm>
          <a:prstGeom prst="rect">
            <a:avLst/>
          </a:prstGeom>
          <a:ln>
            <a:noFill/>
          </a:ln>
          <a:effectLst>
            <a:outerShdw blurRad="292100" dist="139700" dir="2700000" algn="tl" rotWithShape="0">
              <a:srgbClr val="333333">
                <a:alpha val="65000"/>
              </a:srgbClr>
            </a:outerShdw>
          </a:effec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70" y="2314238"/>
            <a:ext cx="3394755" cy="3971541"/>
          </a:xfrm>
          <a:prstGeom prst="rect">
            <a:avLst/>
          </a:prstGeom>
        </p:spPr>
      </p:pic>
    </p:spTree>
    <p:extLst>
      <p:ext uri="{BB962C8B-B14F-4D97-AF65-F5344CB8AC3E}">
        <p14:creationId xmlns:p14="http://schemas.microsoft.com/office/powerpoint/2010/main" val="219704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752" y="404664"/>
            <a:ext cx="9144000" cy="595313"/>
          </a:xfrm>
        </p:spPr>
        <p:txBody>
          <a:bodyPr>
            <a:noAutofit/>
          </a:bodyPr>
          <a:lstStyle/>
          <a:p>
            <a:pPr>
              <a:defRPr/>
            </a:pPr>
            <a:r>
              <a:rPr lang="en-US" altLang="zh-TW" sz="4000" b="1" dirty="0" smtClean="0">
                <a:solidFill>
                  <a:schemeClr val="accent6">
                    <a:lumMod val="75000"/>
                  </a:schemeClr>
                </a:solidFill>
                <a:latin typeface="標楷體" pitchFamily="65" charset="-120"/>
                <a:ea typeface="標楷體" pitchFamily="65" charset="-120"/>
              </a:rPr>
              <a:t>106-4 </a:t>
            </a:r>
            <a:r>
              <a:rPr lang="zh-TW" altLang="en-US" sz="4000" b="1" dirty="0" smtClean="0">
                <a:solidFill>
                  <a:schemeClr val="accent6">
                    <a:lumMod val="75000"/>
                  </a:schemeClr>
                </a:solidFill>
                <a:latin typeface="標楷體" pitchFamily="65" charset="-120"/>
                <a:ea typeface="標楷體" pitchFamily="65" charset="-120"/>
              </a:rPr>
              <a:t>就近入學璀璨星懸計畫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矩形 6"/>
          <p:cNvSpPr/>
          <p:nvPr/>
        </p:nvSpPr>
        <p:spPr>
          <a:xfrm>
            <a:off x="611559" y="1967490"/>
            <a:ext cx="5866087" cy="523220"/>
          </a:xfrm>
          <a:prstGeom prst="rect">
            <a:avLst/>
          </a:prstGeom>
        </p:spPr>
        <p:txBody>
          <a:bodyPr wrap="square">
            <a:spAutoFit/>
          </a:bodyPr>
          <a:lstStyle/>
          <a:p>
            <a:pPr algn="ctr"/>
            <a:r>
              <a:rPr kumimoji="0" lang="zh-TW" altLang="en-US" sz="2800" b="1" dirty="0" smtClean="0">
                <a:solidFill>
                  <a:srgbClr val="0000FF"/>
                </a:solidFill>
                <a:latin typeface="標楷體" panose="03000509000000000000" pitchFamily="65" charset="-120"/>
                <a:ea typeface="標楷體" panose="03000509000000000000" pitchFamily="65" charset="-120"/>
              </a:rPr>
              <a:t>親師群科體驗</a:t>
            </a:r>
            <a:r>
              <a:rPr kumimoji="0" lang="en-US" altLang="zh-TW" sz="2800" b="1" dirty="0" smtClean="0">
                <a:solidFill>
                  <a:srgbClr val="0000FF"/>
                </a:solidFill>
                <a:latin typeface="標楷體" panose="03000509000000000000" pitchFamily="65" charset="-120"/>
                <a:ea typeface="標楷體" panose="03000509000000000000" pitchFamily="65" charset="-120"/>
              </a:rPr>
              <a:t>—</a:t>
            </a:r>
            <a:r>
              <a:rPr kumimoji="0" lang="zh-TW" altLang="en-US" sz="2800" b="1" dirty="0" smtClean="0">
                <a:solidFill>
                  <a:srgbClr val="0000FF"/>
                </a:solidFill>
                <a:latin typeface="標楷體" panose="03000509000000000000" pitchFamily="65" charset="-120"/>
                <a:ea typeface="標楷體" panose="03000509000000000000" pitchFamily="65" charset="-120"/>
              </a:rPr>
              <a:t>熱轉印創意設計</a:t>
            </a:r>
            <a:endParaRPr lang="zh-TW" altLang="en-US" dirty="0">
              <a:latin typeface="標楷體" panose="03000509000000000000" pitchFamily="65" charset="-120"/>
              <a:ea typeface="標楷體" panose="03000509000000000000" pitchFamily="65" charset="-120"/>
            </a:endParaRPr>
          </a:p>
        </p:txBody>
      </p:sp>
      <p:sp>
        <p:nvSpPr>
          <p:cNvPr id="11" name="流程圖: 替代處理程序 10"/>
          <p:cNvSpPr/>
          <p:nvPr/>
        </p:nvSpPr>
        <p:spPr>
          <a:xfrm>
            <a:off x="611559" y="1196752"/>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12" name="圖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800" y="3511617"/>
            <a:ext cx="4716016" cy="2653796"/>
          </a:xfrm>
          <a:prstGeom prst="rect">
            <a:avLst/>
          </a:prstGeom>
          <a:ln>
            <a:noFill/>
          </a:ln>
          <a:effectLst>
            <a:outerShdw blurRad="190500" algn="tl" rotWithShape="0">
              <a:srgbClr val="000000">
                <a:alpha val="70000"/>
              </a:srgbClr>
            </a:outerShdw>
          </a:effectLst>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2636912"/>
            <a:ext cx="2732882" cy="1821921"/>
          </a:xfrm>
          <a:prstGeom prst="rect">
            <a:avLst/>
          </a:prstGeom>
          <a:ln>
            <a:noFill/>
          </a:ln>
          <a:effectLst>
            <a:outerShdw blurRad="190500" algn="tl" rotWithShape="0">
              <a:srgbClr val="000000">
                <a:alpha val="70000"/>
              </a:srgbClr>
            </a:outerShdw>
          </a:effectLst>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596" y="2636912"/>
            <a:ext cx="2843808" cy="18958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32538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chemeClr val="accent6">
                    <a:lumMod val="75000"/>
                  </a:schemeClr>
                </a:solidFill>
                <a:latin typeface="標楷體" pitchFamily="65" charset="-120"/>
                <a:ea typeface="標楷體" pitchFamily="65" charset="-120"/>
              </a:rPr>
              <a:t>106-5</a:t>
            </a:r>
            <a:r>
              <a:rPr lang="zh-TW" altLang="en-US" sz="4000" b="1" dirty="0" smtClean="0">
                <a:solidFill>
                  <a:schemeClr val="accent6">
                    <a:lumMod val="75000"/>
                  </a:schemeClr>
                </a:solidFill>
                <a:latin typeface="標楷體" pitchFamily="65" charset="-120"/>
                <a:ea typeface="標楷體" pitchFamily="65" charset="-120"/>
              </a:rPr>
              <a:t> 多元學習希望雲集計畫</a:t>
            </a:r>
            <a:endParaRPr lang="zh-TW" altLang="en-US" sz="4000" dirty="0"/>
          </a:p>
        </p:txBody>
      </p:sp>
      <p:sp>
        <p:nvSpPr>
          <p:cNvPr id="3" name="矩形 2"/>
          <p:cNvSpPr/>
          <p:nvPr/>
        </p:nvSpPr>
        <p:spPr>
          <a:xfrm>
            <a:off x="179513" y="1917105"/>
            <a:ext cx="4968551" cy="3339376"/>
          </a:xfrm>
          <a:prstGeom prst="rect">
            <a:avLst/>
          </a:prstGeom>
        </p:spPr>
        <p:txBody>
          <a:bodyPr wrap="square">
            <a:spAutoFit/>
          </a:bodyPr>
          <a:lstStyle/>
          <a:p>
            <a:r>
              <a:rPr kumimoji="0" lang="en-US" altLang="zh-TW" sz="2400" b="1" dirty="0" smtClean="0">
                <a:solidFill>
                  <a:srgbClr val="0000FF"/>
                </a:solidFill>
                <a:latin typeface="標楷體" panose="03000509000000000000" pitchFamily="65" charset="-120"/>
                <a:ea typeface="標楷體" panose="03000509000000000000" pitchFamily="65" charset="-120"/>
              </a:rPr>
              <a:t>105</a:t>
            </a:r>
            <a:r>
              <a:rPr kumimoji="0" lang="zh-TW" altLang="en-US" sz="2400" b="1" dirty="0">
                <a:solidFill>
                  <a:srgbClr val="0000FF"/>
                </a:solidFill>
                <a:latin typeface="標楷體" panose="03000509000000000000" pitchFamily="65" charset="-120"/>
                <a:ea typeface="標楷體" panose="03000509000000000000" pitchFamily="65" charset="-120"/>
              </a:rPr>
              <a:t>學年度全國商業類技藝</a:t>
            </a:r>
            <a:r>
              <a:rPr kumimoji="0" lang="zh-TW" altLang="en-US" sz="2400" b="1" dirty="0" smtClean="0">
                <a:solidFill>
                  <a:srgbClr val="0000FF"/>
                </a:solidFill>
                <a:latin typeface="標楷體" panose="03000509000000000000" pitchFamily="65" charset="-120"/>
                <a:ea typeface="標楷體" panose="03000509000000000000" pitchFamily="65" charset="-120"/>
              </a:rPr>
              <a:t>競賽：</a:t>
            </a:r>
            <a:endParaRPr kumimoji="0" lang="en-US" altLang="zh-TW" sz="2400" b="1" dirty="0">
              <a:solidFill>
                <a:srgbClr val="0000FF"/>
              </a:solidFill>
              <a:latin typeface="標楷體" panose="03000509000000000000" pitchFamily="65" charset="-120"/>
              <a:ea typeface="標楷體" panose="03000509000000000000" pitchFamily="65" charset="-120"/>
            </a:endParaRPr>
          </a:p>
          <a:p>
            <a:r>
              <a:rPr kumimoji="0" lang="zh-TW" altLang="en-US" sz="2800" b="1" dirty="0">
                <a:solidFill>
                  <a:srgbClr val="0000FF"/>
                </a:solidFill>
                <a:latin typeface="標楷體" panose="03000509000000000000" pitchFamily="65" charset="-120"/>
                <a:ea typeface="標楷體" panose="03000509000000000000" pitchFamily="65" charset="-120"/>
              </a:rPr>
              <a:t> </a:t>
            </a:r>
            <a:r>
              <a:rPr kumimoji="0" lang="zh-TW" altLang="en-US" sz="2400" b="1" dirty="0">
                <a:latin typeface="標楷體" panose="03000509000000000000" pitchFamily="65" charset="-120"/>
                <a:ea typeface="標楷體" panose="03000509000000000000" pitchFamily="65" charset="-120"/>
              </a:rPr>
              <a:t>程式設計全國第</a:t>
            </a:r>
            <a:r>
              <a:rPr kumimoji="0" lang="en-US" altLang="en-US" sz="2400" b="1" dirty="0">
                <a:latin typeface="標楷體" panose="03000509000000000000" pitchFamily="65" charset="-120"/>
                <a:ea typeface="標楷體" panose="03000509000000000000" pitchFamily="65" charset="-120"/>
              </a:rPr>
              <a:t>12</a:t>
            </a:r>
            <a:r>
              <a:rPr kumimoji="0" lang="zh-TW" altLang="en-US" sz="2400" b="1" dirty="0">
                <a:latin typeface="標楷體" panose="03000509000000000000" pitchFamily="65" charset="-120"/>
                <a:ea typeface="標楷體" panose="03000509000000000000" pitchFamily="65" charset="-120"/>
              </a:rPr>
              <a:t>名</a:t>
            </a:r>
            <a:r>
              <a:rPr kumimoji="0" lang="en-US" altLang="en-US" sz="2400" b="1" dirty="0">
                <a:latin typeface="標楷體" panose="03000509000000000000" pitchFamily="65" charset="-120"/>
                <a:ea typeface="標楷體" panose="03000509000000000000" pitchFamily="65" charset="-120"/>
              </a:rPr>
              <a:t>(</a:t>
            </a:r>
            <a:r>
              <a:rPr kumimoji="0" lang="zh-TW" altLang="en-US" sz="2400" b="1" dirty="0">
                <a:latin typeface="標楷體" panose="03000509000000000000" pitchFamily="65" charset="-120"/>
                <a:ea typeface="標楷體" panose="03000509000000000000" pitchFamily="65" charset="-120"/>
              </a:rPr>
              <a:t>優勝</a:t>
            </a:r>
            <a:r>
              <a:rPr kumimoji="0" lang="en-US" altLang="en-US" sz="2400" b="1" dirty="0">
                <a:latin typeface="標楷體" panose="03000509000000000000" pitchFamily="65" charset="-120"/>
                <a:ea typeface="標楷體" panose="03000509000000000000" pitchFamily="65" charset="-120"/>
              </a:rPr>
              <a:t>)</a:t>
            </a:r>
            <a:endParaRPr kumimoji="0" lang="en-US" altLang="zh-TW" sz="2400" b="1" dirty="0">
              <a:latin typeface="標楷體" panose="03000509000000000000" pitchFamily="65" charset="-120"/>
              <a:ea typeface="標楷體" panose="03000509000000000000" pitchFamily="65" charset="-120"/>
            </a:endParaRPr>
          </a:p>
          <a:p>
            <a:r>
              <a:rPr kumimoji="0" lang="zh-TW" altLang="en-US" sz="2400" b="1" dirty="0">
                <a:latin typeface="標楷體" panose="03000509000000000000" pitchFamily="65" charset="-120"/>
                <a:ea typeface="標楷體" panose="03000509000000000000" pitchFamily="65" charset="-120"/>
              </a:rPr>
              <a:t> 網頁設計全國第</a:t>
            </a:r>
            <a:r>
              <a:rPr kumimoji="0" lang="en-US" altLang="en-US" sz="2400" b="1" dirty="0">
                <a:latin typeface="標楷體" panose="03000509000000000000" pitchFamily="65" charset="-120"/>
                <a:ea typeface="標楷體" panose="03000509000000000000" pitchFamily="65" charset="-120"/>
              </a:rPr>
              <a:t>22</a:t>
            </a:r>
            <a:r>
              <a:rPr kumimoji="0" lang="zh-TW" altLang="en-US" sz="2400" b="1" dirty="0">
                <a:latin typeface="標楷體" panose="03000509000000000000" pitchFamily="65" charset="-120"/>
                <a:ea typeface="標楷體" panose="03000509000000000000" pitchFamily="65" charset="-120"/>
              </a:rPr>
              <a:t>名</a:t>
            </a:r>
            <a:r>
              <a:rPr kumimoji="0" lang="en-US" altLang="en-US" sz="2400" b="1" dirty="0">
                <a:latin typeface="標楷體" panose="03000509000000000000" pitchFamily="65" charset="-120"/>
                <a:ea typeface="標楷體" panose="03000509000000000000" pitchFamily="65" charset="-120"/>
              </a:rPr>
              <a:t>(</a:t>
            </a:r>
            <a:r>
              <a:rPr kumimoji="0" lang="zh-TW" altLang="en-US" sz="2400" b="1" dirty="0">
                <a:latin typeface="標楷體" panose="03000509000000000000" pitchFamily="65" charset="-120"/>
                <a:ea typeface="標楷體" panose="03000509000000000000" pitchFamily="65" charset="-120"/>
              </a:rPr>
              <a:t>優勝</a:t>
            </a:r>
            <a:r>
              <a:rPr kumimoji="0" lang="en-US" altLang="en-US" sz="2400" b="1" dirty="0">
                <a:latin typeface="標楷體" panose="03000509000000000000" pitchFamily="65" charset="-120"/>
                <a:ea typeface="標楷體" panose="03000509000000000000" pitchFamily="65" charset="-120"/>
              </a:rPr>
              <a:t>)</a:t>
            </a:r>
            <a:endParaRPr kumimoji="0" lang="en-US" altLang="zh-TW" sz="2400" b="1" dirty="0">
              <a:latin typeface="標楷體" panose="03000509000000000000" pitchFamily="65" charset="-120"/>
              <a:ea typeface="標楷體" panose="03000509000000000000" pitchFamily="65" charset="-120"/>
            </a:endParaRPr>
          </a:p>
          <a:p>
            <a:r>
              <a:rPr kumimoji="0" lang="zh-TW" altLang="en-US" sz="2400" b="1" dirty="0">
                <a:latin typeface="標楷體" panose="03000509000000000000" pitchFamily="65" charset="-120"/>
                <a:ea typeface="標楷體" panose="03000509000000000000" pitchFamily="65" charset="-120"/>
              </a:rPr>
              <a:t> 文書處理全國第</a:t>
            </a:r>
            <a:r>
              <a:rPr kumimoji="0" lang="en-US" altLang="en-US" sz="2400" b="1" dirty="0">
                <a:latin typeface="標楷體" panose="03000509000000000000" pitchFamily="65" charset="-120"/>
                <a:ea typeface="標楷體" panose="03000509000000000000" pitchFamily="65" charset="-120"/>
              </a:rPr>
              <a:t>23</a:t>
            </a:r>
            <a:r>
              <a:rPr kumimoji="0" lang="zh-TW" altLang="en-US" sz="2400" b="1" dirty="0">
                <a:latin typeface="標楷體" panose="03000509000000000000" pitchFamily="65" charset="-120"/>
                <a:ea typeface="標楷體" panose="03000509000000000000" pitchFamily="65" charset="-120"/>
              </a:rPr>
              <a:t>名</a:t>
            </a:r>
            <a:r>
              <a:rPr kumimoji="0" lang="en-US" altLang="en-US" sz="2400" b="1" dirty="0">
                <a:latin typeface="標楷體" panose="03000509000000000000" pitchFamily="65" charset="-120"/>
                <a:ea typeface="標楷體" panose="03000509000000000000" pitchFamily="65" charset="-120"/>
              </a:rPr>
              <a:t>(</a:t>
            </a:r>
            <a:r>
              <a:rPr kumimoji="0" lang="zh-TW" altLang="en-US" sz="2400" b="1" dirty="0" smtClean="0">
                <a:latin typeface="標楷體" panose="03000509000000000000" pitchFamily="65" charset="-120"/>
                <a:ea typeface="標楷體" panose="03000509000000000000" pitchFamily="65" charset="-120"/>
              </a:rPr>
              <a:t>優勝</a:t>
            </a:r>
            <a:r>
              <a:rPr kumimoji="0" lang="en-US" altLang="zh-TW" sz="2400" b="1" dirty="0" smtClean="0">
                <a:latin typeface="標楷體" panose="03000509000000000000" pitchFamily="65" charset="-120"/>
                <a:ea typeface="標楷體" panose="03000509000000000000" pitchFamily="65" charset="-120"/>
              </a:rPr>
              <a:t>)</a:t>
            </a:r>
          </a:p>
          <a:p>
            <a:pPr>
              <a:spcBef>
                <a:spcPts val="1800"/>
              </a:spcBef>
            </a:pPr>
            <a:r>
              <a:rPr kumimoji="0" lang="en-US" altLang="zh-TW" sz="2400" b="1" dirty="0">
                <a:solidFill>
                  <a:srgbClr val="0000FF"/>
                </a:solidFill>
                <a:latin typeface="標楷體" panose="03000509000000000000" pitchFamily="65" charset="-120"/>
                <a:ea typeface="標楷體" panose="03000509000000000000" pitchFamily="65" charset="-120"/>
              </a:rPr>
              <a:t>106</a:t>
            </a:r>
            <a:r>
              <a:rPr kumimoji="0" lang="zh-TW" altLang="en-US" sz="2400" b="1" dirty="0" smtClean="0">
                <a:solidFill>
                  <a:srgbClr val="0000FF"/>
                </a:solidFill>
                <a:latin typeface="標楷體" panose="03000509000000000000" pitchFamily="65" charset="-120"/>
                <a:ea typeface="標楷體" panose="03000509000000000000" pitchFamily="65" charset="-120"/>
              </a:rPr>
              <a:t>學年度參加全國商業類技藝</a:t>
            </a:r>
            <a:r>
              <a:rPr kumimoji="0" lang="zh-TW" altLang="en-US" sz="2400" b="1" dirty="0">
                <a:solidFill>
                  <a:srgbClr val="0000FF"/>
                </a:solidFill>
                <a:latin typeface="標楷體" panose="03000509000000000000" pitchFamily="65" charset="-120"/>
                <a:ea typeface="標楷體" panose="03000509000000000000" pitchFamily="65" charset="-120"/>
              </a:rPr>
              <a:t>競賽</a:t>
            </a:r>
            <a:r>
              <a:rPr kumimoji="0" lang="zh-TW" altLang="en-US" sz="2400" b="1" dirty="0" smtClean="0">
                <a:solidFill>
                  <a:srgbClr val="0000FF"/>
                </a:solidFill>
                <a:latin typeface="標楷體" panose="03000509000000000000" pitchFamily="65" charset="-120"/>
                <a:ea typeface="標楷體" panose="03000509000000000000" pitchFamily="65" charset="-120"/>
              </a:rPr>
              <a:t>：</a:t>
            </a:r>
            <a:endParaRPr kumimoji="0" lang="en-US" altLang="zh-TW" sz="2400" b="1" dirty="0" smtClean="0">
              <a:solidFill>
                <a:srgbClr val="0000FF"/>
              </a:solidFill>
              <a:latin typeface="標楷體" panose="03000509000000000000" pitchFamily="65" charset="-120"/>
              <a:ea typeface="標楷體" panose="03000509000000000000" pitchFamily="65" charset="-120"/>
            </a:endParaRPr>
          </a:p>
          <a:p>
            <a:pPr lvl="1"/>
            <a:r>
              <a:rPr kumimoji="0" lang="zh-TW" altLang="en-US" sz="2400" b="1" dirty="0" smtClean="0">
                <a:latin typeface="標楷體" panose="03000509000000000000" pitchFamily="65" charset="-120"/>
                <a:ea typeface="標楷體" panose="03000509000000000000" pitchFamily="65" charset="-120"/>
              </a:rPr>
              <a:t>程式設計、商業簡報</a:t>
            </a:r>
            <a:endParaRPr kumimoji="0" lang="en-US" altLang="zh-TW" sz="2400" b="1" dirty="0" smtClean="0">
              <a:latin typeface="標楷體" panose="03000509000000000000" pitchFamily="65" charset="-120"/>
              <a:ea typeface="標楷體" panose="03000509000000000000" pitchFamily="65" charset="-120"/>
            </a:endParaRPr>
          </a:p>
          <a:p>
            <a:pPr lvl="1"/>
            <a:r>
              <a:rPr kumimoji="0" lang="zh-TW" altLang="en-US" sz="2400" b="1" dirty="0" smtClean="0">
                <a:latin typeface="標楷體" panose="03000509000000000000" pitchFamily="65" charset="-120"/>
                <a:ea typeface="標楷體" panose="03000509000000000000" pitchFamily="65" charset="-120"/>
              </a:rPr>
              <a:t>會計資訊、文書處理</a:t>
            </a:r>
            <a:endParaRPr kumimoji="0" lang="en-US" altLang="zh-TW" sz="2400" b="1" dirty="0" smtClean="0">
              <a:latin typeface="標楷體" panose="03000509000000000000" pitchFamily="65" charset="-120"/>
              <a:ea typeface="標楷體" panose="03000509000000000000" pitchFamily="65" charset="-120"/>
            </a:endParaRPr>
          </a:p>
          <a:p>
            <a:pPr lvl="1"/>
            <a:r>
              <a:rPr kumimoji="0" lang="zh-TW" altLang="en-US" sz="2400" b="1" dirty="0" smtClean="0">
                <a:latin typeface="標楷體" panose="03000509000000000000" pitchFamily="65" charset="-120"/>
                <a:ea typeface="標楷體" panose="03000509000000000000" pitchFamily="65" charset="-120"/>
              </a:rPr>
              <a:t>職</a:t>
            </a:r>
            <a:r>
              <a:rPr kumimoji="0" lang="zh-TW" altLang="en-US" sz="2400" b="1" dirty="0">
                <a:latin typeface="標楷體" panose="03000509000000000000" pitchFamily="65" charset="-120"/>
                <a:ea typeface="標楷體" panose="03000509000000000000" pitchFamily="65" charset="-120"/>
              </a:rPr>
              <a:t>場</a:t>
            </a:r>
            <a:r>
              <a:rPr kumimoji="0" lang="zh-TW" altLang="en-US" sz="2400" b="1" dirty="0" smtClean="0">
                <a:latin typeface="標楷體" panose="03000509000000000000" pitchFamily="65" charset="-120"/>
                <a:ea typeface="標楷體" panose="03000509000000000000" pitchFamily="65" charset="-120"/>
              </a:rPr>
              <a:t>英文</a:t>
            </a:r>
            <a:endParaRPr kumimoji="0" lang="en-US" altLang="zh-TW" sz="2400" b="1" dirty="0" smtClean="0">
              <a:latin typeface="華康宗楷體W7" pitchFamily="65" charset="-120"/>
              <a:ea typeface="華康宗楷體W7"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290297"/>
            <a:ext cx="3756025"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流程圖: 替代處理程序 6"/>
          <p:cNvSpPr/>
          <p:nvPr/>
        </p:nvSpPr>
        <p:spPr>
          <a:xfrm>
            <a:off x="539552" y="113320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7936474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273" y="260648"/>
            <a:ext cx="9144000" cy="595313"/>
          </a:xfrm>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106-5</a:t>
            </a:r>
            <a:r>
              <a:rPr lang="zh-TW" altLang="en-US" sz="4000" b="1" dirty="0">
                <a:solidFill>
                  <a:schemeClr val="accent6">
                    <a:lumMod val="75000"/>
                  </a:schemeClr>
                </a:solidFill>
                <a:latin typeface="標楷體" pitchFamily="65" charset="-120"/>
                <a:ea typeface="標楷體" pitchFamily="65" charset="-120"/>
              </a:rPr>
              <a:t> </a:t>
            </a:r>
            <a:r>
              <a:rPr lang="zh-TW" altLang="en-US" sz="4000" b="1" dirty="0" smtClean="0">
                <a:solidFill>
                  <a:schemeClr val="accent6">
                    <a:lumMod val="75000"/>
                  </a:schemeClr>
                </a:solidFill>
                <a:latin typeface="標楷體" pitchFamily="65" charset="-120"/>
                <a:ea typeface="標楷體" pitchFamily="65" charset="-120"/>
              </a:rPr>
              <a:t>多元</a:t>
            </a:r>
            <a:r>
              <a:rPr lang="zh-TW" altLang="en-US" sz="4000" b="1" dirty="0">
                <a:solidFill>
                  <a:schemeClr val="accent6">
                    <a:lumMod val="75000"/>
                  </a:schemeClr>
                </a:solidFill>
                <a:latin typeface="標楷體" pitchFamily="65" charset="-120"/>
                <a:ea typeface="標楷體" pitchFamily="65" charset="-120"/>
              </a:rPr>
              <a:t>學習希望</a:t>
            </a:r>
            <a:r>
              <a:rPr lang="zh-TW" altLang="en-US" sz="4000" b="1" dirty="0" smtClean="0">
                <a:solidFill>
                  <a:schemeClr val="accent6">
                    <a:lumMod val="75000"/>
                  </a:schemeClr>
                </a:solidFill>
                <a:latin typeface="標楷體" pitchFamily="65" charset="-120"/>
                <a:ea typeface="標楷體" pitchFamily="65" charset="-120"/>
              </a:rPr>
              <a:t>雲集</a:t>
            </a:r>
            <a:r>
              <a:rPr lang="zh-TW" altLang="en-US" sz="4000" b="1" dirty="0">
                <a:solidFill>
                  <a:srgbClr val="2D2D8A">
                    <a:lumMod val="75000"/>
                  </a:srgbClr>
                </a:solidFill>
                <a:latin typeface="標楷體" pitchFamily="65" charset="-120"/>
                <a:ea typeface="標楷體" pitchFamily="65" charset="-120"/>
              </a:rPr>
              <a:t>計畫</a:t>
            </a:r>
            <a:endParaRPr lang="zh-TW" altLang="en-US" sz="4000" b="1" dirty="0">
              <a:solidFill>
                <a:schemeClr val="accent6">
                  <a:lumMod val="75000"/>
                </a:schemeClr>
              </a:solidFill>
              <a:latin typeface="標楷體" pitchFamily="65" charset="-120"/>
              <a:ea typeface="標楷體" pitchFamily="65" charset="-120"/>
            </a:endParaRPr>
          </a:p>
        </p:txBody>
      </p:sp>
      <p:sp>
        <p:nvSpPr>
          <p:cNvPr id="5" name="流程圖: 替代處理程序 4"/>
          <p:cNvSpPr/>
          <p:nvPr/>
        </p:nvSpPr>
        <p:spPr>
          <a:xfrm>
            <a:off x="611561" y="1092101"/>
            <a:ext cx="2604500"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en-US" altLang="zh-TW" sz="2400" b="1" dirty="0" smtClean="0">
                <a:solidFill>
                  <a:srgbClr val="FF0000"/>
                </a:solidFill>
                <a:latin typeface="微軟正黑體" panose="020B0604030504040204" pitchFamily="34" charset="-120"/>
                <a:ea typeface="微軟正黑體" panose="020B0604030504040204" pitchFamily="34" charset="-120"/>
              </a:rPr>
              <a:t>105</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學年技能專班</a:t>
            </a:r>
            <a:endParaRPr kumimoji="0"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8" name="矩形 7"/>
          <p:cNvSpPr/>
          <p:nvPr/>
        </p:nvSpPr>
        <p:spPr>
          <a:xfrm>
            <a:off x="518132" y="1772816"/>
            <a:ext cx="2791358" cy="1938992"/>
          </a:xfrm>
          <a:prstGeom prst="rect">
            <a:avLst/>
          </a:prstGeom>
        </p:spPr>
        <p:txBody>
          <a:bodyPr wrap="square">
            <a:spAutoFit/>
          </a:bodyPr>
          <a:lstStyle/>
          <a:p>
            <a:r>
              <a:rPr kumimoji="0" lang="zh-TW" altLang="en-US" b="1" dirty="0" smtClean="0">
                <a:solidFill>
                  <a:srgbClr val="FF0000"/>
                </a:solidFill>
                <a:latin typeface="標楷體" panose="03000509000000000000" pitchFamily="65" charset="-120"/>
                <a:ea typeface="標楷體" panose="03000509000000000000" pitchFamily="65" charset="-120"/>
              </a:rPr>
              <a:t>會計</a:t>
            </a:r>
            <a:r>
              <a:rPr kumimoji="0" lang="zh-TW" altLang="en-US" b="1" dirty="0">
                <a:solidFill>
                  <a:srgbClr val="FF0000"/>
                </a:solidFill>
                <a:latin typeface="標楷體" panose="03000509000000000000" pitchFamily="65" charset="-120"/>
                <a:ea typeface="標楷體" panose="03000509000000000000" pitchFamily="65" charset="-120"/>
              </a:rPr>
              <a:t>資訊乙級專班</a:t>
            </a:r>
            <a:endParaRPr kumimoji="0" lang="en-US" altLang="zh-TW" b="1" dirty="0">
              <a:solidFill>
                <a:srgbClr val="FF0000"/>
              </a:solidFill>
              <a:latin typeface="標楷體" panose="03000509000000000000" pitchFamily="65" charset="-120"/>
              <a:ea typeface="標楷體" panose="03000509000000000000" pitchFamily="65" charset="-120"/>
            </a:endParaRPr>
          </a:p>
          <a:p>
            <a:r>
              <a:rPr kumimoji="0" lang="zh-TW" altLang="en-US" b="1" dirty="0">
                <a:latin typeface="標楷體" panose="03000509000000000000" pitchFamily="65" charset="-120"/>
                <a:ea typeface="標楷體" panose="03000509000000000000" pitchFamily="65" charset="-120"/>
              </a:rPr>
              <a:t> </a:t>
            </a:r>
            <a:r>
              <a:rPr kumimoji="0" lang="en-US" altLang="zh-TW" b="1" dirty="0">
                <a:solidFill>
                  <a:srgbClr val="0000FF"/>
                </a:solidFill>
                <a:latin typeface="標楷體" panose="03000509000000000000" pitchFamily="65" charset="-120"/>
                <a:ea typeface="標楷體" panose="03000509000000000000" pitchFamily="65" charset="-120"/>
              </a:rPr>
              <a:t>28</a:t>
            </a:r>
            <a:r>
              <a:rPr kumimoji="0" lang="zh-TW" altLang="en-US" b="1" dirty="0">
                <a:solidFill>
                  <a:srgbClr val="0000FF"/>
                </a:solidFill>
                <a:latin typeface="標楷體" panose="03000509000000000000" pitchFamily="65" charset="-120"/>
                <a:ea typeface="標楷體" panose="03000509000000000000" pitchFamily="65" charset="-120"/>
              </a:rPr>
              <a:t>位參加 </a:t>
            </a:r>
            <a:r>
              <a:rPr kumimoji="0" lang="en-US" altLang="zh-TW" b="1" dirty="0">
                <a:solidFill>
                  <a:srgbClr val="0000FF"/>
                </a:solidFill>
                <a:latin typeface="標楷體" panose="03000509000000000000" pitchFamily="65" charset="-120"/>
                <a:ea typeface="標楷體" panose="03000509000000000000" pitchFamily="65" charset="-120"/>
              </a:rPr>
              <a:t>24</a:t>
            </a:r>
            <a:r>
              <a:rPr kumimoji="0" lang="zh-TW" altLang="en-US" b="1" dirty="0">
                <a:solidFill>
                  <a:srgbClr val="0000FF"/>
                </a:solidFill>
                <a:latin typeface="標楷體" panose="03000509000000000000" pitchFamily="65" charset="-120"/>
                <a:ea typeface="標楷體" panose="03000509000000000000" pitchFamily="65" charset="-120"/>
              </a:rPr>
              <a:t>位通過</a:t>
            </a:r>
            <a:endParaRPr kumimoji="0" lang="en-US" altLang="zh-TW" b="1" dirty="0">
              <a:solidFill>
                <a:srgbClr val="0000FF"/>
              </a:solidFill>
              <a:latin typeface="標楷體" panose="03000509000000000000" pitchFamily="65" charset="-120"/>
              <a:ea typeface="標楷體" panose="03000509000000000000" pitchFamily="65" charset="-120"/>
            </a:endParaRPr>
          </a:p>
          <a:p>
            <a:r>
              <a:rPr kumimoji="0" lang="en-US" altLang="zh-TW" b="1" dirty="0" smtClean="0">
                <a:latin typeface="標楷體" panose="03000509000000000000" pitchFamily="65" charset="-120"/>
                <a:ea typeface="標楷體" panose="03000509000000000000" pitchFamily="65" charset="-120"/>
              </a:rPr>
              <a:t> </a:t>
            </a:r>
            <a:r>
              <a:rPr kumimoji="0" lang="zh-TW" altLang="en-US" b="1" dirty="0" smtClean="0">
                <a:latin typeface="標楷體" panose="03000509000000000000" pitchFamily="65" charset="-120"/>
                <a:ea typeface="標楷體" panose="03000509000000000000" pitchFamily="65" charset="-120"/>
              </a:rPr>
              <a:t>通過率</a:t>
            </a:r>
            <a:r>
              <a:rPr kumimoji="0" lang="en-US" altLang="zh-TW" b="1" dirty="0" smtClean="0">
                <a:latin typeface="標楷體" panose="03000509000000000000" pitchFamily="65" charset="-120"/>
                <a:ea typeface="標楷體" panose="03000509000000000000" pitchFamily="65" charset="-120"/>
              </a:rPr>
              <a:t>86%</a:t>
            </a:r>
          </a:p>
          <a:p>
            <a:r>
              <a:rPr kumimoji="0" lang="zh-TW" altLang="en-US" b="1" dirty="0" smtClean="0">
                <a:solidFill>
                  <a:srgbClr val="FF0000"/>
                </a:solidFill>
                <a:latin typeface="標楷體" panose="03000509000000000000" pitchFamily="65" charset="-120"/>
                <a:ea typeface="標楷體" panose="03000509000000000000" pitchFamily="65" charset="-120"/>
              </a:rPr>
              <a:t>電腦</a:t>
            </a:r>
            <a:r>
              <a:rPr kumimoji="0" lang="zh-TW" altLang="en-US" b="1" dirty="0">
                <a:solidFill>
                  <a:srgbClr val="FF0000"/>
                </a:solidFill>
                <a:latin typeface="標楷體" panose="03000509000000000000" pitchFamily="65" charset="-120"/>
                <a:ea typeface="標楷體" panose="03000509000000000000" pitchFamily="65" charset="-120"/>
              </a:rPr>
              <a:t>軟體應用乙級專</a:t>
            </a:r>
            <a:r>
              <a:rPr kumimoji="0" lang="zh-TW" altLang="en-US" b="1" dirty="0" smtClean="0">
                <a:solidFill>
                  <a:srgbClr val="FF0000"/>
                </a:solidFill>
                <a:latin typeface="標楷體" panose="03000509000000000000" pitchFamily="65" charset="-120"/>
                <a:ea typeface="標楷體" panose="03000509000000000000" pitchFamily="65" charset="-120"/>
              </a:rPr>
              <a:t>班</a:t>
            </a:r>
            <a:endParaRPr kumimoji="0" lang="en-US" altLang="zh-TW" b="1" dirty="0" smtClean="0">
              <a:solidFill>
                <a:srgbClr val="FF0000"/>
              </a:solidFill>
              <a:latin typeface="標楷體" panose="03000509000000000000" pitchFamily="65" charset="-120"/>
              <a:ea typeface="標楷體" panose="03000509000000000000" pitchFamily="65" charset="-120"/>
            </a:endParaRPr>
          </a:p>
          <a:p>
            <a:r>
              <a:rPr kumimoji="0" lang="zh-TW" altLang="en-US" b="1" dirty="0" smtClean="0">
                <a:latin typeface="標楷體" panose="03000509000000000000" pitchFamily="65" charset="-120"/>
                <a:ea typeface="標楷體" panose="03000509000000000000" pitchFamily="65" charset="-120"/>
              </a:rPr>
              <a:t> </a:t>
            </a:r>
            <a:r>
              <a:rPr kumimoji="0" lang="en-US" altLang="zh-TW" b="1" dirty="0">
                <a:solidFill>
                  <a:srgbClr val="0000FF"/>
                </a:solidFill>
                <a:latin typeface="標楷體" panose="03000509000000000000" pitchFamily="65" charset="-120"/>
                <a:ea typeface="標楷體" panose="03000509000000000000" pitchFamily="65" charset="-120"/>
              </a:rPr>
              <a:t>50</a:t>
            </a:r>
            <a:r>
              <a:rPr kumimoji="0" lang="zh-TW" altLang="en-US" b="1" dirty="0">
                <a:solidFill>
                  <a:srgbClr val="0000FF"/>
                </a:solidFill>
                <a:latin typeface="標楷體" panose="03000509000000000000" pitchFamily="65" charset="-120"/>
                <a:ea typeface="標楷體" panose="03000509000000000000" pitchFamily="65" charset="-120"/>
              </a:rPr>
              <a:t>位參加 </a:t>
            </a:r>
            <a:r>
              <a:rPr kumimoji="0" lang="en-US" altLang="zh-TW" b="1" dirty="0">
                <a:solidFill>
                  <a:srgbClr val="0000FF"/>
                </a:solidFill>
                <a:latin typeface="標楷體" panose="03000509000000000000" pitchFamily="65" charset="-120"/>
                <a:ea typeface="標楷體" panose="03000509000000000000" pitchFamily="65" charset="-120"/>
              </a:rPr>
              <a:t>21</a:t>
            </a:r>
            <a:r>
              <a:rPr kumimoji="0" lang="zh-TW" altLang="en-US" b="1" dirty="0">
                <a:solidFill>
                  <a:srgbClr val="0000FF"/>
                </a:solidFill>
                <a:latin typeface="標楷體" panose="03000509000000000000" pitchFamily="65" charset="-120"/>
                <a:ea typeface="標楷體" panose="03000509000000000000" pitchFamily="65" charset="-120"/>
              </a:rPr>
              <a:t>人</a:t>
            </a:r>
            <a:r>
              <a:rPr kumimoji="0" lang="zh-TW" altLang="en-US" b="1" dirty="0" smtClean="0">
                <a:solidFill>
                  <a:srgbClr val="0000FF"/>
                </a:solidFill>
                <a:latin typeface="標楷體" panose="03000509000000000000" pitchFamily="65" charset="-120"/>
                <a:ea typeface="標楷體" panose="03000509000000000000" pitchFamily="65" charset="-120"/>
              </a:rPr>
              <a:t>通過</a:t>
            </a:r>
            <a:endParaRPr kumimoji="0" lang="en-US" altLang="zh-TW" b="1" dirty="0" smtClean="0">
              <a:solidFill>
                <a:srgbClr val="0000FF"/>
              </a:solidFill>
              <a:latin typeface="標楷體" panose="03000509000000000000" pitchFamily="65" charset="-120"/>
              <a:ea typeface="標楷體" panose="03000509000000000000" pitchFamily="65" charset="-120"/>
            </a:endParaRPr>
          </a:p>
          <a:p>
            <a:r>
              <a:rPr kumimoji="0" lang="zh-TW" altLang="en-US" b="1" dirty="0" smtClean="0">
                <a:latin typeface="標楷體" panose="03000509000000000000" pitchFamily="65" charset="-120"/>
                <a:ea typeface="標楷體" panose="03000509000000000000" pitchFamily="65" charset="-120"/>
              </a:rPr>
              <a:t> 通過率</a:t>
            </a:r>
            <a:r>
              <a:rPr kumimoji="0" lang="en-US" altLang="zh-TW" b="1" dirty="0" smtClean="0">
                <a:latin typeface="標楷體" panose="03000509000000000000" pitchFamily="65" charset="-120"/>
                <a:ea typeface="標楷體" panose="03000509000000000000" pitchFamily="65" charset="-120"/>
              </a:rPr>
              <a:t>42%</a:t>
            </a:r>
            <a:r>
              <a:rPr kumimoji="0" lang="zh-TW" altLang="en-US" b="1" dirty="0" smtClean="0">
                <a:latin typeface="標楷體" panose="03000509000000000000" pitchFamily="65" charset="-120"/>
                <a:ea typeface="標楷體" panose="03000509000000000000" pitchFamily="65" charset="-120"/>
              </a:rPr>
              <a:t> </a:t>
            </a:r>
            <a:endParaRPr kumimoji="0" lang="en-US" altLang="zh-TW" b="1" dirty="0">
              <a:latin typeface="標楷體" panose="03000509000000000000" pitchFamily="65" charset="-120"/>
              <a:ea typeface="標楷體" panose="03000509000000000000" pitchFamily="65" charset="-120"/>
            </a:endParaRPr>
          </a:p>
        </p:txBody>
      </p:sp>
      <p:pic>
        <p:nvPicPr>
          <p:cNvPr id="2052" name="Picture 4" descr="F:\資科\軟應乙級\02考核\photo_軟應乙級_1050922\DSC09929.JPG"/>
          <p:cNvPicPr>
            <a:picLocks noChangeAspect="1" noChangeArrowheads="1"/>
          </p:cNvPicPr>
          <p:nvPr/>
        </p:nvPicPr>
        <p:blipFill>
          <a:blip r:embed="rId2" cstate="print"/>
          <a:srcRect/>
          <a:stretch>
            <a:fillRect/>
          </a:stretch>
        </p:blipFill>
        <p:spPr bwMode="auto">
          <a:xfrm>
            <a:off x="6513741" y="3634308"/>
            <a:ext cx="2450747" cy="2026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1" name="Picture 3" descr="Q:\practice\103.104.105學年度~為美\photo\105-2\優質化\乙級通過照片\全體乙級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367" b="12048"/>
          <a:stretch/>
        </p:blipFill>
        <p:spPr bwMode="auto">
          <a:xfrm>
            <a:off x="3695308" y="3659990"/>
            <a:ext cx="2743380" cy="20605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3" descr="I:\應科\多益英檢班照片\S__59474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592"/>
          <a:stretch/>
        </p:blipFill>
        <p:spPr bwMode="auto">
          <a:xfrm>
            <a:off x="6434251" y="1454169"/>
            <a:ext cx="2530237" cy="2080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I:\1060410專業諮詢\會科\優質化計畫\優質化「105-4適性揚才多元;學習計畫」乙級檢定班\考核\照片\假日學科線上練習-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5308" y="1441353"/>
            <a:ext cx="2644271" cy="2093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矩形 9"/>
          <p:cNvSpPr/>
          <p:nvPr/>
        </p:nvSpPr>
        <p:spPr>
          <a:xfrm>
            <a:off x="3640138" y="1140890"/>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會計資訊專班</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矩形 10"/>
          <p:cNvSpPr/>
          <p:nvPr/>
        </p:nvSpPr>
        <p:spPr>
          <a:xfrm>
            <a:off x="6298954" y="1148635"/>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多益英檢專班</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2" name="矩形 11"/>
          <p:cNvSpPr/>
          <p:nvPr/>
        </p:nvSpPr>
        <p:spPr>
          <a:xfrm>
            <a:off x="3660593" y="5681786"/>
            <a:ext cx="2880319" cy="486287"/>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會計資訊及電乙</a:t>
            </a:r>
            <a:r>
              <a:rPr kumimoji="0" lang="en-US" altLang="zh-TW"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多益英檢全體合影</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3" name="矩形 12"/>
          <p:cNvSpPr/>
          <p:nvPr/>
        </p:nvSpPr>
        <p:spPr>
          <a:xfrm>
            <a:off x="6246712" y="5687775"/>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電腦軟體專班</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4" name="流程圖: 替代處理程序 13"/>
          <p:cNvSpPr/>
          <p:nvPr/>
        </p:nvSpPr>
        <p:spPr>
          <a:xfrm>
            <a:off x="611561" y="3861048"/>
            <a:ext cx="2604500"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en-US" altLang="zh-TW" sz="2400" b="1" dirty="0" smtClean="0">
                <a:solidFill>
                  <a:srgbClr val="FF0000"/>
                </a:solidFill>
                <a:latin typeface="微軟正黑體" panose="020B0604030504040204" pitchFamily="34" charset="-120"/>
                <a:ea typeface="微軟正黑體" panose="020B0604030504040204" pitchFamily="34" charset="-120"/>
              </a:rPr>
              <a:t>106</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學年技能專班</a:t>
            </a:r>
            <a:endParaRPr kumimoji="0"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p:cNvSpPr/>
          <p:nvPr/>
        </p:nvSpPr>
        <p:spPr>
          <a:xfrm>
            <a:off x="586799" y="4508991"/>
            <a:ext cx="2798640" cy="1323439"/>
          </a:xfrm>
          <a:prstGeom prst="rect">
            <a:avLst/>
          </a:prstGeom>
        </p:spPr>
        <p:txBody>
          <a:bodyPr wrap="square">
            <a:spAutoFit/>
          </a:bodyPr>
          <a:lstStyle/>
          <a:p>
            <a:r>
              <a:rPr kumimoji="0" lang="zh-TW" altLang="en-US" b="1" dirty="0">
                <a:solidFill>
                  <a:srgbClr val="FF0000"/>
                </a:solidFill>
                <a:latin typeface="標楷體" panose="03000509000000000000" pitchFamily="65" charset="-120"/>
                <a:ea typeface="標楷體" panose="03000509000000000000" pitchFamily="65" charset="-120"/>
              </a:rPr>
              <a:t>會計資訊乙級專班</a:t>
            </a:r>
            <a:endParaRPr kumimoji="0" lang="en-US" altLang="zh-TW" b="1" dirty="0">
              <a:solidFill>
                <a:srgbClr val="FF0000"/>
              </a:solidFill>
              <a:latin typeface="標楷體" panose="03000509000000000000" pitchFamily="65" charset="-120"/>
              <a:ea typeface="標楷體" panose="03000509000000000000" pitchFamily="65" charset="-120"/>
            </a:endParaRPr>
          </a:p>
          <a:p>
            <a:r>
              <a:rPr kumimoji="0" lang="zh-TW" altLang="en-US" b="1" dirty="0">
                <a:latin typeface="標楷體" panose="03000509000000000000" pitchFamily="65" charset="-120"/>
                <a:ea typeface="標楷體" panose="03000509000000000000" pitchFamily="65" charset="-120"/>
              </a:rPr>
              <a:t> </a:t>
            </a:r>
            <a:r>
              <a:rPr kumimoji="0" lang="en-US" altLang="zh-TW" b="1" dirty="0" smtClean="0">
                <a:solidFill>
                  <a:srgbClr val="0000FF"/>
                </a:solidFill>
                <a:latin typeface="標楷體" panose="03000509000000000000" pitchFamily="65" charset="-120"/>
                <a:ea typeface="標楷體" panose="03000509000000000000" pitchFamily="65" charset="-120"/>
              </a:rPr>
              <a:t>14</a:t>
            </a:r>
            <a:r>
              <a:rPr kumimoji="0" lang="zh-TW" altLang="en-US" b="1" dirty="0" smtClean="0">
                <a:solidFill>
                  <a:srgbClr val="0000FF"/>
                </a:solidFill>
                <a:latin typeface="標楷體" panose="03000509000000000000" pitchFamily="65" charset="-120"/>
                <a:ea typeface="標楷體" panose="03000509000000000000" pitchFamily="65" charset="-120"/>
              </a:rPr>
              <a:t>位同學參加</a:t>
            </a:r>
            <a:endParaRPr kumimoji="0" lang="en-US" altLang="zh-TW" b="1" dirty="0">
              <a:latin typeface="標楷體" panose="03000509000000000000" pitchFamily="65" charset="-120"/>
              <a:ea typeface="標楷體" panose="03000509000000000000" pitchFamily="65" charset="-120"/>
            </a:endParaRPr>
          </a:p>
          <a:p>
            <a:r>
              <a:rPr kumimoji="0" lang="zh-TW" altLang="en-US" b="1" dirty="0">
                <a:solidFill>
                  <a:srgbClr val="FF0000"/>
                </a:solidFill>
                <a:latin typeface="標楷體" panose="03000509000000000000" pitchFamily="65" charset="-120"/>
                <a:ea typeface="標楷體" panose="03000509000000000000" pitchFamily="65" charset="-120"/>
              </a:rPr>
              <a:t>電腦軟體應用乙級專班</a:t>
            </a:r>
            <a:endParaRPr kumimoji="0" lang="en-US" altLang="zh-TW" b="1" dirty="0">
              <a:solidFill>
                <a:srgbClr val="FF0000"/>
              </a:solidFill>
              <a:latin typeface="標楷體" panose="03000509000000000000" pitchFamily="65" charset="-120"/>
              <a:ea typeface="標楷體" panose="03000509000000000000" pitchFamily="65" charset="-120"/>
            </a:endParaRPr>
          </a:p>
          <a:p>
            <a:r>
              <a:rPr kumimoji="0" lang="zh-TW" altLang="en-US" b="1" dirty="0">
                <a:latin typeface="標楷體" panose="03000509000000000000" pitchFamily="65" charset="-120"/>
                <a:ea typeface="標楷體" panose="03000509000000000000" pitchFamily="65" charset="-120"/>
              </a:rPr>
              <a:t> </a:t>
            </a:r>
            <a:r>
              <a:rPr kumimoji="0" lang="en-US" altLang="zh-TW" b="1" dirty="0" smtClean="0">
                <a:solidFill>
                  <a:srgbClr val="0000FF"/>
                </a:solidFill>
                <a:latin typeface="標楷體" panose="03000509000000000000" pitchFamily="65" charset="-120"/>
                <a:ea typeface="標楷體" panose="03000509000000000000" pitchFamily="65" charset="-120"/>
              </a:rPr>
              <a:t>43</a:t>
            </a:r>
            <a:r>
              <a:rPr kumimoji="0" lang="zh-TW" altLang="en-US" b="1" dirty="0" smtClean="0">
                <a:solidFill>
                  <a:srgbClr val="0000FF"/>
                </a:solidFill>
                <a:latin typeface="標楷體" panose="03000509000000000000" pitchFamily="65" charset="-120"/>
                <a:ea typeface="標楷體" panose="03000509000000000000" pitchFamily="65" charset="-120"/>
              </a:rPr>
              <a:t>位同學參加 </a:t>
            </a:r>
            <a:endParaRPr kumimoji="0" lang="en-US" altLang="zh-TW" b="1" dirty="0">
              <a:solidFill>
                <a:srgbClr val="0000FF"/>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241211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down)">
                                      <p:cBhvr>
                                        <p:cTn id="11" dur="500"/>
                                        <p:tgtEl>
                                          <p:spTgt spid="2051"/>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7171"/>
                                        </p:tgtEl>
                                        <p:attrNameLst>
                                          <p:attrName>style.visibility</p:attrName>
                                        </p:attrNameLst>
                                      </p:cBhvr>
                                      <p:to>
                                        <p:strVal val="visible"/>
                                      </p:to>
                                    </p:set>
                                    <p:anim calcmode="lin" valueType="num">
                                      <p:cBhvr additive="base">
                                        <p:cTn id="15" dur="500" fill="hold"/>
                                        <p:tgtEl>
                                          <p:spTgt spid="7171"/>
                                        </p:tgtEl>
                                        <p:attrNameLst>
                                          <p:attrName>ppt_x</p:attrName>
                                        </p:attrNameLst>
                                      </p:cBhvr>
                                      <p:tavLst>
                                        <p:tav tm="0">
                                          <p:val>
                                            <p:strVal val="#ppt_x"/>
                                          </p:val>
                                        </p:tav>
                                        <p:tav tm="100000">
                                          <p:val>
                                            <p:strVal val="#ppt_x"/>
                                          </p:val>
                                        </p:tav>
                                      </p:tavLst>
                                    </p:anim>
                                    <p:anim calcmode="lin" valueType="num">
                                      <p:cBhvr additive="base">
                                        <p:cTn id="16" dur="500" fill="hold"/>
                                        <p:tgtEl>
                                          <p:spTgt spid="7171"/>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in)">
                                      <p:cBhvr>
                                        <p:cTn id="20"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sz="quarter"/>
          </p:nvPr>
        </p:nvSpPr>
        <p:spPr/>
        <p:txBody>
          <a:bodyPr/>
          <a:lstStyle/>
          <a:p>
            <a:r>
              <a:rPr lang="en-US" altLang="zh-TW" sz="4000" b="1" dirty="0" smtClean="0">
                <a:solidFill>
                  <a:schemeClr val="accent6">
                    <a:lumMod val="75000"/>
                  </a:schemeClr>
                </a:solidFill>
                <a:latin typeface="標楷體" pitchFamily="65" charset="-120"/>
                <a:ea typeface="標楷體" pitchFamily="65" charset="-120"/>
              </a:rPr>
              <a:t>106-5</a:t>
            </a:r>
            <a:r>
              <a:rPr lang="zh-TW" altLang="en-US" sz="4000" b="1" dirty="0">
                <a:solidFill>
                  <a:schemeClr val="accent6">
                    <a:lumMod val="75000"/>
                  </a:schemeClr>
                </a:solidFill>
                <a:latin typeface="標楷體" pitchFamily="65" charset="-120"/>
                <a:ea typeface="標楷體" pitchFamily="65" charset="-120"/>
              </a:rPr>
              <a:t> </a:t>
            </a:r>
            <a:r>
              <a:rPr lang="zh-TW" altLang="en-US" sz="4000" b="1" dirty="0" smtClean="0">
                <a:solidFill>
                  <a:schemeClr val="accent6">
                    <a:lumMod val="75000"/>
                  </a:schemeClr>
                </a:solidFill>
                <a:latin typeface="標楷體" pitchFamily="65" charset="-120"/>
                <a:ea typeface="標楷體" pitchFamily="65" charset="-120"/>
              </a:rPr>
              <a:t>多元</a:t>
            </a:r>
            <a:r>
              <a:rPr lang="zh-TW" altLang="en-US" sz="4000" b="1" dirty="0">
                <a:solidFill>
                  <a:schemeClr val="accent6">
                    <a:lumMod val="75000"/>
                  </a:schemeClr>
                </a:solidFill>
                <a:latin typeface="標楷體" pitchFamily="65" charset="-120"/>
                <a:ea typeface="標楷體" pitchFamily="65" charset="-120"/>
              </a:rPr>
              <a:t>學習希望</a:t>
            </a:r>
            <a:r>
              <a:rPr lang="zh-TW" altLang="en-US" sz="4000" b="1" dirty="0" smtClean="0">
                <a:solidFill>
                  <a:schemeClr val="accent6">
                    <a:lumMod val="75000"/>
                  </a:schemeClr>
                </a:solidFill>
                <a:latin typeface="標楷體" pitchFamily="65" charset="-120"/>
                <a:ea typeface="標楷體" pitchFamily="65" charset="-120"/>
              </a:rPr>
              <a:t>雲集</a:t>
            </a:r>
            <a:r>
              <a:rPr lang="zh-TW" altLang="en-US" sz="4000" b="1" dirty="0">
                <a:solidFill>
                  <a:srgbClr val="2D2D8A">
                    <a:lumMod val="75000"/>
                  </a:srgbClr>
                </a:solidFill>
                <a:latin typeface="標楷體" pitchFamily="65" charset="-120"/>
                <a:ea typeface="標楷體" pitchFamily="65" charset="-120"/>
              </a:rPr>
              <a:t>計畫</a:t>
            </a:r>
            <a:endParaRPr lang="zh-TW" altLang="en-US" sz="4000" dirty="0"/>
          </a:p>
        </p:txBody>
      </p:sp>
      <p:graphicFrame>
        <p:nvGraphicFramePr>
          <p:cNvPr id="6" name="內容版面配置區 5"/>
          <p:cNvGraphicFramePr>
            <a:graphicFrameLocks noGrp="1"/>
          </p:cNvGraphicFramePr>
          <p:nvPr>
            <p:ph sz="quarter" idx="3"/>
            <p:extLst>
              <p:ext uri="{D42A27DB-BD31-4B8C-83A1-F6EECF244321}">
                <p14:modId xmlns:p14="http://schemas.microsoft.com/office/powerpoint/2010/main" val="262176760"/>
              </p:ext>
            </p:extLst>
          </p:nvPr>
        </p:nvGraphicFramePr>
        <p:xfrm>
          <a:off x="209371" y="1772816"/>
          <a:ext cx="8755117" cy="2865120"/>
        </p:xfrm>
        <a:graphic>
          <a:graphicData uri="http://schemas.openxmlformats.org/drawingml/2006/table">
            <a:tbl>
              <a:tblPr firstRow="1" bandRow="1">
                <a:tableStyleId>{5C22544A-7EE6-4342-B048-85BDC9FD1C3A}</a:tableStyleId>
              </a:tblPr>
              <a:tblGrid>
                <a:gridCol w="1150984"/>
                <a:gridCol w="2275542"/>
                <a:gridCol w="1440160"/>
                <a:gridCol w="2304256"/>
                <a:gridCol w="1584175"/>
              </a:tblGrid>
              <a:tr h="370840">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科別</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課程</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合作單位</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科系</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教師</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r>
              <a:tr h="467856">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資處科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en-US" altLang="zh-TW" sz="2000" b="1" kern="1200" dirty="0" smtClean="0">
                        <a:solidFill>
                          <a:schemeClr val="tx1"/>
                        </a:solidFill>
                        <a:latin typeface="標楷體" panose="03000509000000000000" pitchFamily="65" charset="-120"/>
                        <a:ea typeface="標楷體" panose="03000509000000000000" pitchFamily="65" charset="-120"/>
                        <a:cs typeface="+mn-cs"/>
                      </a:endParaRPr>
                    </a:p>
                    <a:p>
                      <a:pPr algn="ctr"/>
                      <a:r>
                        <a:rPr lang="en-US" altLang="zh-TW" sz="1200" b="1" kern="1200" dirty="0" smtClean="0">
                          <a:solidFill>
                            <a:schemeClr val="dk1"/>
                          </a:solidFill>
                          <a:effectLst/>
                          <a:latin typeface="標楷體" panose="03000509000000000000" pitchFamily="65" charset="-120"/>
                          <a:ea typeface="標楷體" panose="03000509000000000000" pitchFamily="65" charset="-120"/>
                          <a:cs typeface="+mn-cs"/>
                        </a:rPr>
                        <a:t>APP INVENTER</a:t>
                      </a:r>
                      <a:endParaRPr kumimoji="0" lang="zh-TW" altLang="en-US" sz="12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資訊科技與管理系</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杜信志</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資處科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多媒體製作與應用</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奕宣設計</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盧宣如</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應外科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行銷流通管理系</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陳皇曄</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商經科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醫務管理系</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洪佳儀</a:t>
                      </a: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a:t>
                      </a:r>
                      <a:r>
                        <a:rPr kumimoji="0" lang="en-US" altLang="zh-TW" sz="2000" b="1" kern="1200" dirty="0" smtClean="0">
                          <a:solidFill>
                            <a:schemeClr val="tx1"/>
                          </a:solidFill>
                          <a:latin typeface="標楷體" panose="03000509000000000000" pitchFamily="65" charset="-120"/>
                          <a:ea typeface="標楷體" panose="03000509000000000000" pitchFamily="65" charset="-120"/>
                          <a:cs typeface="+mn-cs"/>
                        </a:rPr>
                        <a:t/>
                      </a:r>
                      <a:br>
                        <a:rPr kumimoji="0" lang="en-US" altLang="zh-TW" sz="2000" b="1" kern="1200" dirty="0" smtClean="0">
                          <a:solidFill>
                            <a:schemeClr val="tx1"/>
                          </a:solidFill>
                          <a:latin typeface="標楷體" panose="03000509000000000000" pitchFamily="65" charset="-120"/>
                          <a:ea typeface="標楷體" panose="03000509000000000000" pitchFamily="65" charset="-120"/>
                          <a:cs typeface="+mn-cs"/>
                        </a:rPr>
                      </a:br>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李怡真</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會計科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行銷與流通管理</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林信宏</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r>
            </a:tbl>
          </a:graphicData>
        </a:graphic>
      </p:graphicFrame>
      <p:sp>
        <p:nvSpPr>
          <p:cNvPr id="5" name="文字方塊 4"/>
          <p:cNvSpPr txBox="1"/>
          <p:nvPr/>
        </p:nvSpPr>
        <p:spPr>
          <a:xfrm>
            <a:off x="209371" y="1094812"/>
            <a:ext cx="3262432" cy="461665"/>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TW"/>
            </a:defPPr>
            <a:lvl1pPr>
              <a:defRPr kumimoji="0" sz="2400">
                <a:solidFill>
                  <a:srgbClr val="FF0000"/>
                </a:solidFill>
                <a:latin typeface="華康宗楷體W7" pitchFamily="65" charset="-120"/>
                <a:ea typeface="華康宗楷體W7"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b="1" dirty="0" smtClean="0">
                <a:latin typeface="微軟正黑體" panose="020B0604030504040204" pitchFamily="34" charset="-120"/>
                <a:ea typeface="微軟正黑體" panose="020B0604030504040204" pitchFamily="34" charset="-120"/>
              </a:rPr>
              <a:t>技</a:t>
            </a:r>
            <a:r>
              <a:rPr lang="zh-TW" altLang="en-US" b="1" dirty="0">
                <a:latin typeface="微軟正黑體" panose="020B0604030504040204" pitchFamily="34" charset="-120"/>
                <a:ea typeface="微軟正黑體" panose="020B0604030504040204" pitchFamily="34" charset="-120"/>
              </a:rPr>
              <a:t>專業師入班協同教學</a:t>
            </a:r>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4777086"/>
            <a:ext cx="1968000" cy="1476000"/>
          </a:xfrm>
          <a:prstGeom prst="rect">
            <a:avLst/>
          </a:prstGeom>
          <a:ln>
            <a:noFill/>
          </a:ln>
          <a:effectLst>
            <a:softEdge rad="112500"/>
          </a:effectLst>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371" y="4797151"/>
            <a:ext cx="1968000" cy="1476000"/>
          </a:xfrm>
          <a:prstGeom prst="rect">
            <a:avLst/>
          </a:prstGeom>
          <a:ln>
            <a:noFill/>
          </a:ln>
          <a:effectLst>
            <a:softEdge rad="112500"/>
          </a:effectLst>
        </p:spPr>
      </p:pic>
      <p:pic>
        <p:nvPicPr>
          <p:cNvPr id="7" name="內容版面配置區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88024" y="4869160"/>
            <a:ext cx="1968000" cy="1476000"/>
          </a:xfrm>
          <a:prstGeom prst="rect">
            <a:avLst/>
          </a:prstGeom>
          <a:ln>
            <a:noFill/>
          </a:ln>
          <a:effectLst>
            <a:softEdge rad="112500"/>
          </a:effectLst>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4869160"/>
            <a:ext cx="1968000" cy="1476000"/>
          </a:xfrm>
          <a:prstGeom prst="rect">
            <a:avLst/>
          </a:prstGeom>
          <a:ln>
            <a:noFill/>
          </a:ln>
          <a:effectLst>
            <a:softEdge rad="112500"/>
          </a:effectLst>
        </p:spPr>
      </p:pic>
    </p:spTree>
    <p:extLst>
      <p:ext uri="{BB962C8B-B14F-4D97-AF65-F5344CB8AC3E}">
        <p14:creationId xmlns:p14="http://schemas.microsoft.com/office/powerpoint/2010/main" val="8188719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106-6 </a:t>
            </a:r>
            <a:r>
              <a:rPr lang="zh-TW" altLang="zh-TW" sz="4000" b="1" dirty="0">
                <a:solidFill>
                  <a:srgbClr val="2D2D8A">
                    <a:lumMod val="75000"/>
                  </a:srgbClr>
                </a:solidFill>
                <a:latin typeface="標楷體" pitchFamily="65" charset="-120"/>
                <a:ea typeface="標楷體" pitchFamily="65" charset="-120"/>
              </a:rPr>
              <a:t>藝風芳醇涵養人文計畫</a:t>
            </a:r>
            <a:endParaRPr lang="zh-TW" altLang="en-US" dirty="0"/>
          </a:p>
        </p:txBody>
      </p:sp>
      <p:sp>
        <p:nvSpPr>
          <p:cNvPr id="3" name="文字版面配置區 2"/>
          <p:cNvSpPr>
            <a:spLocks noGrp="1"/>
          </p:cNvSpPr>
          <p:nvPr>
            <p:ph type="body" sz="half" idx="1"/>
          </p:nvPr>
        </p:nvSpPr>
        <p:spPr>
          <a:xfrm>
            <a:off x="179512" y="1600201"/>
            <a:ext cx="4316288" cy="4525963"/>
          </a:xfrm>
        </p:spPr>
        <p:txBody>
          <a:bodyPr/>
          <a:lstStyle/>
          <a:p>
            <a:r>
              <a:rPr lang="zh-TW" altLang="en-US" sz="2400" b="1" dirty="0">
                <a:solidFill>
                  <a:srgbClr val="0000FF"/>
                </a:solidFill>
                <a:latin typeface="標楷體" pitchFamily="65" charset="-120"/>
                <a:ea typeface="標楷體" pitchFamily="65" charset="-120"/>
                <a:cs typeface="Times New Roman" pitchFamily="18" charset="0"/>
              </a:rPr>
              <a:t>涵養藝術多元</a:t>
            </a:r>
            <a:r>
              <a:rPr lang="zh-TW" altLang="en-US" sz="2400" b="1" dirty="0" smtClean="0">
                <a:solidFill>
                  <a:srgbClr val="0000FF"/>
                </a:solidFill>
                <a:latin typeface="標楷體" pitchFamily="65" charset="-120"/>
                <a:ea typeface="標楷體" pitchFamily="65" charset="-120"/>
                <a:cs typeface="Times New Roman" pitchFamily="18" charset="0"/>
              </a:rPr>
              <a:t>文化</a:t>
            </a:r>
            <a:r>
              <a:rPr lang="zh-TW" altLang="en-US" sz="2400" b="1" dirty="0">
                <a:solidFill>
                  <a:srgbClr val="0000FF"/>
                </a:solidFill>
                <a:latin typeface="標楷體" pitchFamily="65" charset="-120"/>
                <a:ea typeface="標楷體" pitchFamily="65" charset="-120"/>
                <a:cs typeface="Times New Roman" pitchFamily="18" charset="0"/>
              </a:rPr>
              <a:t>：</a:t>
            </a:r>
            <a:r>
              <a:rPr lang="en-US" altLang="zh-TW" sz="2400" b="1" dirty="0" smtClean="0">
                <a:latin typeface="標楷體" pitchFamily="65" charset="-120"/>
                <a:ea typeface="標楷體" pitchFamily="65" charset="-120"/>
                <a:cs typeface="Times New Roman" pitchFamily="18" charset="0"/>
              </a:rPr>
              <a:t/>
            </a:r>
            <a:br>
              <a:rPr lang="en-US" altLang="zh-TW" sz="2400" b="1" dirty="0" smtClean="0">
                <a:latin typeface="標楷體" pitchFamily="65" charset="-120"/>
                <a:ea typeface="標楷體" pitchFamily="65" charset="-120"/>
                <a:cs typeface="Times New Roman" pitchFamily="18" charset="0"/>
              </a:rPr>
            </a:br>
            <a:r>
              <a:rPr lang="zh-TW" altLang="en-US" sz="2400" b="1" dirty="0">
                <a:latin typeface="標楷體" pitchFamily="65" charset="-120"/>
                <a:ea typeface="標楷體" pitchFamily="65" charset="-120"/>
                <a:cs typeface="Times New Roman" pitchFamily="18" charset="0"/>
              </a:rPr>
              <a:t>培養多元藝術能力，提升學生文藝素養；創造表演藝術空間，促進多元服務學習</a:t>
            </a:r>
            <a:r>
              <a:rPr lang="zh-TW" altLang="en-US" sz="2400" b="1" dirty="0" smtClean="0">
                <a:latin typeface="標楷體" pitchFamily="65" charset="-120"/>
                <a:ea typeface="標楷體" pitchFamily="65" charset="-120"/>
                <a:cs typeface="Times New Roman" pitchFamily="18" charset="0"/>
              </a:rPr>
              <a:t>。</a:t>
            </a:r>
            <a:endParaRPr lang="en-US" altLang="zh-TW" sz="2400" b="1" dirty="0" smtClean="0">
              <a:latin typeface="標楷體" pitchFamily="65" charset="-120"/>
              <a:ea typeface="標楷體" pitchFamily="65" charset="-120"/>
              <a:cs typeface="Times New Roman" pitchFamily="18" charset="0"/>
            </a:endParaRPr>
          </a:p>
          <a:p>
            <a:pPr>
              <a:spcBef>
                <a:spcPts val="1200"/>
              </a:spcBef>
            </a:pPr>
            <a:r>
              <a:rPr lang="zh-TW" altLang="en-US" sz="2400" b="1" dirty="0" smtClean="0">
                <a:solidFill>
                  <a:srgbClr val="0000FF"/>
                </a:solidFill>
                <a:latin typeface="標楷體" pitchFamily="65" charset="-120"/>
                <a:ea typeface="標楷體" pitchFamily="65" charset="-120"/>
                <a:cs typeface="Times New Roman" pitchFamily="18" charset="0"/>
              </a:rPr>
              <a:t>推</a:t>
            </a:r>
            <a:r>
              <a:rPr lang="zh-TW" altLang="en-US" sz="2400" b="1" dirty="0">
                <a:solidFill>
                  <a:srgbClr val="0000FF"/>
                </a:solidFill>
                <a:latin typeface="標楷體" pitchFamily="65" charset="-120"/>
                <a:ea typeface="標楷體" pitchFamily="65" charset="-120"/>
                <a:cs typeface="Times New Roman" pitchFamily="18" charset="0"/>
              </a:rPr>
              <a:t>展角落藝術</a:t>
            </a:r>
            <a:r>
              <a:rPr lang="zh-TW" altLang="en-US" sz="2400" b="1" dirty="0" smtClean="0">
                <a:solidFill>
                  <a:srgbClr val="0000FF"/>
                </a:solidFill>
                <a:latin typeface="標楷體" pitchFamily="65" charset="-120"/>
                <a:ea typeface="標楷體" pitchFamily="65" charset="-120"/>
                <a:cs typeface="Times New Roman" pitchFamily="18" charset="0"/>
              </a:rPr>
              <a:t>創作：</a:t>
            </a:r>
            <a:r>
              <a:rPr lang="en-US" altLang="zh-TW" sz="2400" b="1" dirty="0" smtClean="0">
                <a:latin typeface="標楷體" pitchFamily="65" charset="-120"/>
                <a:ea typeface="標楷體" pitchFamily="65" charset="-120"/>
                <a:cs typeface="Times New Roman" pitchFamily="18" charset="0"/>
              </a:rPr>
              <a:t/>
            </a:r>
            <a:br>
              <a:rPr lang="en-US" altLang="zh-TW" sz="2400" b="1" dirty="0" smtClean="0">
                <a:latin typeface="標楷體" pitchFamily="65" charset="-120"/>
                <a:ea typeface="標楷體" pitchFamily="65" charset="-120"/>
                <a:cs typeface="Times New Roman" pitchFamily="18" charset="0"/>
              </a:rPr>
            </a:br>
            <a:r>
              <a:rPr lang="zh-TW" altLang="en-US" sz="2400" b="1" dirty="0">
                <a:latin typeface="標楷體" pitchFamily="65" charset="-120"/>
                <a:ea typeface="標楷體" pitchFamily="65" charset="-120"/>
                <a:cs typeface="Times New Roman" pitchFamily="18" charset="0"/>
              </a:rPr>
              <a:t>辦理「花商角落藝術節」，予學生策展及行銷之實務體驗，從中開發自我潛能、提升自我信心與價值，拉近學校與社區之距離，呈現本校特色。</a:t>
            </a:r>
          </a:p>
          <a:p>
            <a:endParaRPr lang="zh-TW" altLang="en-US" sz="2400"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69810">
            <a:off x="4928854" y="1344682"/>
            <a:ext cx="3509772" cy="20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8398">
            <a:off x="4795708" y="3429355"/>
            <a:ext cx="3561824" cy="20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流程圖: 替代處理程序 7"/>
          <p:cNvSpPr/>
          <p:nvPr/>
        </p:nvSpPr>
        <p:spPr>
          <a:xfrm>
            <a:off x="539552" y="1068953"/>
            <a:ext cx="1512168"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計畫目標</a:t>
            </a:r>
            <a:endParaRPr kumimoji="0" lang="zh-TW" altLang="en-US" sz="2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41582334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Autofit/>
          </a:bodyPr>
          <a:lstStyle/>
          <a:p>
            <a:pPr>
              <a:defRPr/>
            </a:pPr>
            <a:r>
              <a:rPr lang="en-US" altLang="zh-TW" sz="4000" b="1" dirty="0">
                <a:solidFill>
                  <a:srgbClr val="2D2D8A">
                    <a:lumMod val="75000"/>
                  </a:srgbClr>
                </a:solidFill>
                <a:latin typeface="標楷體" pitchFamily="65" charset="-120"/>
                <a:ea typeface="標楷體" pitchFamily="65" charset="-120"/>
              </a:rPr>
              <a:t>106-6 </a:t>
            </a:r>
            <a:r>
              <a:rPr lang="zh-TW" altLang="zh-TW" sz="4000" b="1" dirty="0">
                <a:solidFill>
                  <a:srgbClr val="2D2D8A">
                    <a:lumMod val="75000"/>
                  </a:srgbClr>
                </a:solidFill>
                <a:latin typeface="標楷體" pitchFamily="65" charset="-120"/>
                <a:ea typeface="標楷體" pitchFamily="65" charset="-120"/>
              </a:rPr>
              <a:t>藝風芳醇涵養人文計畫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10" name="矩形 9"/>
          <p:cNvSpPr/>
          <p:nvPr/>
        </p:nvSpPr>
        <p:spPr>
          <a:xfrm>
            <a:off x="899592" y="5157192"/>
            <a:ext cx="3700458" cy="646331"/>
          </a:xfrm>
          <a:prstGeom prst="rect">
            <a:avLst/>
          </a:prstGeom>
        </p:spPr>
        <p:txBody>
          <a:bodyPr wrap="square">
            <a:spAutoFit/>
          </a:bodyPr>
          <a:lstStyle/>
          <a:p>
            <a:pPr algn="ctr">
              <a:lnSpc>
                <a:spcPct val="80000"/>
              </a:lnSpc>
              <a:spcBef>
                <a:spcPct val="20000"/>
              </a:spcBef>
              <a:defRPr/>
            </a:pP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原舞社參加花蓮縣舞蹈</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比賽</a:t>
            </a:r>
            <a:endPar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algn="ctr">
              <a:lnSpc>
                <a:spcPct val="80000"/>
              </a:lnSpc>
              <a:spcBef>
                <a:spcPct val="20000"/>
              </a:spcBef>
              <a:defRPr/>
            </a:pP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榮獲</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高中職團體優等</a:t>
            </a:r>
            <a:endPar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1" y="1667735"/>
            <a:ext cx="3657139"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圖片 17"/>
          <p:cNvPicPr>
            <a:picLocks noChangeAspect="1"/>
          </p:cNvPicPr>
          <p:nvPr/>
        </p:nvPicPr>
        <p:blipFill rotWithShape="1">
          <a:blip r:embed="rId3" cstate="print">
            <a:extLst>
              <a:ext uri="{28A0092B-C50C-407E-A947-70E740481C1C}">
                <a14:useLocalDpi xmlns:a14="http://schemas.microsoft.com/office/drawing/2010/main" val="0"/>
              </a:ext>
            </a:extLst>
          </a:blip>
          <a:srcRect l="10048" r="13827" b="43222"/>
          <a:stretch/>
        </p:blipFill>
        <p:spPr>
          <a:xfrm>
            <a:off x="944417" y="2441002"/>
            <a:ext cx="3637361"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p:cNvSpPr/>
          <p:nvPr/>
        </p:nvSpPr>
        <p:spPr>
          <a:xfrm>
            <a:off x="4945740" y="4352154"/>
            <a:ext cx="3700458" cy="338554"/>
          </a:xfrm>
          <a:prstGeom prst="rect">
            <a:avLst/>
          </a:prstGeom>
        </p:spPr>
        <p:txBody>
          <a:bodyPr wrap="square">
            <a:spAutoFit/>
          </a:bodyPr>
          <a:lstStyle/>
          <a:p>
            <a:pPr algn="ctr">
              <a:lnSpc>
                <a:spcPct val="80000"/>
              </a:lnSpc>
              <a:spcBef>
                <a:spcPct val="20000"/>
              </a:spcBef>
              <a:defRPr/>
            </a:pP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原舞</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社</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迎新</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活動表演</a:t>
            </a:r>
          </a:p>
        </p:txBody>
      </p:sp>
      <p:sp>
        <p:nvSpPr>
          <p:cNvPr id="12" name="流程圖: 替代處理程序 11"/>
          <p:cNvSpPr/>
          <p:nvPr/>
        </p:nvSpPr>
        <p:spPr>
          <a:xfrm>
            <a:off x="899592"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64660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106-6 </a:t>
            </a:r>
            <a:r>
              <a:rPr lang="zh-TW" altLang="zh-TW" sz="4000" b="1" dirty="0" smtClean="0">
                <a:solidFill>
                  <a:schemeClr val="accent6">
                    <a:lumMod val="75000"/>
                  </a:schemeClr>
                </a:solidFill>
                <a:latin typeface="標楷體" pitchFamily="65" charset="-120"/>
                <a:ea typeface="標楷體" pitchFamily="65" charset="-120"/>
              </a:rPr>
              <a:t>藝</a:t>
            </a:r>
            <a:r>
              <a:rPr lang="zh-TW" altLang="zh-TW" sz="4000" b="1" dirty="0">
                <a:solidFill>
                  <a:schemeClr val="accent6">
                    <a:lumMod val="75000"/>
                  </a:schemeClr>
                </a:solidFill>
                <a:latin typeface="標楷體" pitchFamily="65" charset="-120"/>
                <a:ea typeface="標楷體" pitchFamily="65" charset="-120"/>
              </a:rPr>
              <a:t>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流程圖: 替代處理程序 6"/>
          <p:cNvSpPr/>
          <p:nvPr/>
        </p:nvSpPr>
        <p:spPr>
          <a:xfrm>
            <a:off x="580995" y="115738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0" name="矩形 9"/>
          <p:cNvSpPr/>
          <p:nvPr/>
        </p:nvSpPr>
        <p:spPr>
          <a:xfrm>
            <a:off x="695563" y="4867738"/>
            <a:ext cx="3700458" cy="338554"/>
          </a:xfrm>
          <a:prstGeom prst="rect">
            <a:avLst/>
          </a:prstGeom>
        </p:spPr>
        <p:txBody>
          <a:bodyPr wrap="square">
            <a:spAutoFit/>
          </a:bodyPr>
          <a:lstStyle/>
          <a:p>
            <a:pPr algn="ctr">
              <a:lnSpc>
                <a:spcPct val="80000"/>
              </a:lnSpc>
              <a:spcBef>
                <a:spcPct val="20000"/>
              </a:spcBef>
              <a:defRPr/>
            </a:pP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管樂</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社於開學典禮</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擔任伴奏</a:t>
            </a:r>
            <a:endParaRPr kumimoji="0"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矩形 10"/>
          <p:cNvSpPr/>
          <p:nvPr/>
        </p:nvSpPr>
        <p:spPr>
          <a:xfrm>
            <a:off x="5041147" y="5229200"/>
            <a:ext cx="3520574" cy="338554"/>
          </a:xfrm>
          <a:prstGeom prst="rect">
            <a:avLst/>
          </a:prstGeom>
        </p:spPr>
        <p:txBody>
          <a:bodyPr wrap="square">
            <a:spAutoFit/>
          </a:bodyPr>
          <a:lstStyle/>
          <a:p>
            <a:pPr algn="ctr">
              <a:lnSpc>
                <a:spcPct val="80000"/>
              </a:lnSpc>
              <a:spcBef>
                <a:spcPct val="20000"/>
              </a:spcBef>
              <a:defRPr/>
            </a:pP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管樂社</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於升旗典禮</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擔任伴奏</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988838"/>
            <a:ext cx="3670134" cy="2664000"/>
          </a:xfrm>
          <a:prstGeom prst="rect">
            <a:avLst/>
          </a:prstGeom>
          <a:ln>
            <a:noFill/>
          </a:ln>
          <a:effectLst>
            <a:outerShdw blurRad="292100" dist="139700" dir="2700000" algn="tl" rotWithShape="0">
              <a:srgbClr val="333333">
                <a:alpha val="65000"/>
              </a:srgbClr>
            </a:outerShdw>
          </a:effec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2360704"/>
            <a:ext cx="3557673" cy="26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5363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print"/>
          <a:srcRect/>
          <a:stretch/>
        </p:blipFill>
        <p:spPr>
          <a:xfrm>
            <a:off x="6300192" y="836613"/>
            <a:ext cx="2262187" cy="25828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style>
          <a:lnRef idx="3">
            <a:schemeClr val="lt1"/>
          </a:lnRef>
          <a:fillRef idx="1">
            <a:schemeClr val="accent1"/>
          </a:fillRef>
          <a:effectRef idx="1">
            <a:schemeClr val="accent1"/>
          </a:effectRef>
          <a:fontRef idx="minor">
            <a:schemeClr val="lt1"/>
          </a:fontRef>
        </p:style>
      </p:pic>
      <p:sp>
        <p:nvSpPr>
          <p:cNvPr id="4099" name="Rectangle 4"/>
          <p:cNvSpPr>
            <a:spLocks noChangeArrowheads="1"/>
          </p:cNvSpPr>
          <p:nvPr/>
        </p:nvSpPr>
        <p:spPr bwMode="auto">
          <a:xfrm>
            <a:off x="0" y="333375"/>
            <a:ext cx="9144000" cy="595313"/>
          </a:xfrm>
          <a:prstGeom prst="rect">
            <a:avLst/>
          </a:prstGeom>
          <a:noFill/>
          <a:ln>
            <a:noFill/>
          </a:ln>
          <a:extLst/>
        </p:spPr>
        <p:txBody>
          <a:bodyPr anchor="ct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學校簡史</a:t>
            </a:r>
          </a:p>
        </p:txBody>
      </p:sp>
      <p:sp>
        <p:nvSpPr>
          <p:cNvPr id="6" name="燕尾形向右箭號 5"/>
          <p:cNvSpPr/>
          <p:nvPr/>
        </p:nvSpPr>
        <p:spPr>
          <a:xfrm>
            <a:off x="74018" y="4077072"/>
            <a:ext cx="8890470" cy="1224136"/>
          </a:xfrm>
          <a:prstGeom prst="notchedRightArrow">
            <a:avLst>
              <a:gd name="adj1" fmla="val 40806"/>
              <a:gd name="adj2" fmla="val 75282"/>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橢圓 8"/>
          <p:cNvSpPr/>
          <p:nvPr/>
        </p:nvSpPr>
        <p:spPr>
          <a:xfrm>
            <a:off x="1130890"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橢圓 9"/>
          <p:cNvSpPr/>
          <p:nvPr/>
        </p:nvSpPr>
        <p:spPr>
          <a:xfrm>
            <a:off x="2851445"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170380"/>
              <a:satOff val="-1460"/>
              <a:lumOff val="343"/>
              <a:alphaOff val="0"/>
            </a:schemeClr>
          </a:fillRef>
          <a:effectRef idx="2">
            <a:schemeClr val="accent2">
              <a:hueOff val="1170380"/>
              <a:satOff val="-1460"/>
              <a:lumOff val="343"/>
              <a:alphaOff val="0"/>
            </a:schemeClr>
          </a:effectRef>
          <a:fontRef idx="minor">
            <a:schemeClr val="lt1"/>
          </a:fontRef>
        </p:style>
      </p:sp>
      <p:sp>
        <p:nvSpPr>
          <p:cNvPr id="11" name="橢圓 10"/>
          <p:cNvSpPr/>
          <p:nvPr/>
        </p:nvSpPr>
        <p:spPr>
          <a:xfrm>
            <a:off x="4464339"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340759"/>
              <a:satOff val="-2919"/>
              <a:lumOff val="686"/>
              <a:alphaOff val="0"/>
            </a:schemeClr>
          </a:fillRef>
          <a:effectRef idx="2">
            <a:schemeClr val="accent2">
              <a:hueOff val="2340759"/>
              <a:satOff val="-2919"/>
              <a:lumOff val="686"/>
              <a:alphaOff val="0"/>
            </a:schemeClr>
          </a:effectRef>
          <a:fontRef idx="minor">
            <a:schemeClr val="lt1"/>
          </a:fontRef>
        </p:style>
      </p:sp>
      <p:sp>
        <p:nvSpPr>
          <p:cNvPr id="12" name="橢圓 11"/>
          <p:cNvSpPr/>
          <p:nvPr/>
        </p:nvSpPr>
        <p:spPr>
          <a:xfrm>
            <a:off x="6066257" y="4509120"/>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3511139"/>
              <a:satOff val="-4379"/>
              <a:lumOff val="1030"/>
              <a:alphaOff val="0"/>
            </a:schemeClr>
          </a:fillRef>
          <a:effectRef idx="2">
            <a:schemeClr val="accent2">
              <a:hueOff val="3511139"/>
              <a:satOff val="-4379"/>
              <a:lumOff val="1030"/>
              <a:alphaOff val="0"/>
            </a:schemeClr>
          </a:effectRef>
          <a:fontRef idx="minor">
            <a:schemeClr val="lt1"/>
          </a:fontRef>
        </p:style>
      </p:sp>
      <p:sp>
        <p:nvSpPr>
          <p:cNvPr id="13" name="橢圓 12"/>
          <p:cNvSpPr/>
          <p:nvPr/>
        </p:nvSpPr>
        <p:spPr>
          <a:xfrm>
            <a:off x="7560514"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4681519"/>
              <a:satOff val="-5839"/>
              <a:lumOff val="1373"/>
              <a:alphaOff val="0"/>
            </a:schemeClr>
          </a:fillRef>
          <a:effectRef idx="2">
            <a:schemeClr val="accent2">
              <a:hueOff val="4681519"/>
              <a:satOff val="-5839"/>
              <a:lumOff val="1373"/>
              <a:alphaOff val="0"/>
            </a:schemeClr>
          </a:effectRef>
          <a:fontRef idx="minor">
            <a:schemeClr val="lt1"/>
          </a:fontRef>
        </p:style>
      </p:sp>
      <p:grpSp>
        <p:nvGrpSpPr>
          <p:cNvPr id="6166" name="群組 13"/>
          <p:cNvGrpSpPr>
            <a:grpSpLocks/>
          </p:cNvGrpSpPr>
          <p:nvPr/>
        </p:nvGrpSpPr>
        <p:grpSpPr bwMode="auto">
          <a:xfrm>
            <a:off x="-36513" y="3324225"/>
            <a:ext cx="3003551" cy="1116013"/>
            <a:chOff x="-88265" y="0"/>
            <a:chExt cx="2473615" cy="2792871"/>
          </a:xfrm>
        </p:grpSpPr>
        <p:sp>
          <p:nvSpPr>
            <p:cNvPr id="15" name="矩形 14"/>
            <p:cNvSpPr/>
            <p:nvPr/>
          </p:nvSpPr>
          <p:spPr>
            <a:xfrm>
              <a:off x="3254" y="0"/>
              <a:ext cx="1422459" cy="18115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矩形 15"/>
            <p:cNvSpPr/>
            <p:nvPr/>
          </p:nvSpPr>
          <p:spPr>
            <a:xfrm>
              <a:off x="-88265" y="981280"/>
              <a:ext cx="2473615" cy="18115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nchor="b"/>
            <a:lstStyle/>
            <a:p>
              <a:pPr algn="ctr" defTabSz="800100">
                <a:lnSpc>
                  <a:spcPct val="90000"/>
                </a:lnSpc>
                <a:spcAft>
                  <a:spcPct val="35000"/>
                </a:spcAft>
                <a:defRPr/>
              </a:pPr>
              <a:r>
                <a:rPr lang="zh-TW" sz="1800" b="1" dirty="0"/>
                <a:t>民</a:t>
              </a:r>
              <a:r>
                <a:rPr lang="en-US" altLang="zh-TW" sz="1800" b="1" dirty="0"/>
                <a:t>42</a:t>
              </a:r>
              <a:r>
                <a:rPr lang="zh-TW" sz="1800" b="1" dirty="0"/>
                <a:t>年成立</a:t>
              </a:r>
              <a:endParaRPr lang="en-US" altLang="zh-TW" sz="1800" b="1" dirty="0"/>
            </a:p>
            <a:p>
              <a:pPr algn="ctr" defTabSz="800100">
                <a:lnSpc>
                  <a:spcPct val="90000"/>
                </a:lnSpc>
                <a:spcAft>
                  <a:spcPct val="35000"/>
                </a:spcAft>
                <a:defRPr/>
              </a:pPr>
              <a:r>
                <a:rPr lang="zh-TW" sz="1800" b="1" dirty="0"/>
                <a:t>花蓮中級商業職業補習學校</a:t>
              </a:r>
              <a:endParaRPr lang="zh-TW" sz="1800" dirty="0"/>
            </a:p>
          </p:txBody>
        </p:sp>
      </p:grpSp>
      <p:grpSp>
        <p:nvGrpSpPr>
          <p:cNvPr id="6167" name="群組 16"/>
          <p:cNvGrpSpPr>
            <a:grpSpLocks/>
          </p:cNvGrpSpPr>
          <p:nvPr/>
        </p:nvGrpSpPr>
        <p:grpSpPr bwMode="auto">
          <a:xfrm>
            <a:off x="1452563" y="4929188"/>
            <a:ext cx="3151187" cy="965200"/>
            <a:chOff x="1497511" y="2169033"/>
            <a:chExt cx="1423101" cy="2356929"/>
          </a:xfrm>
        </p:grpSpPr>
        <p:sp>
          <p:nvSpPr>
            <p:cNvPr id="18" name="矩形 17"/>
            <p:cNvSpPr/>
            <p:nvPr/>
          </p:nvSpPr>
          <p:spPr>
            <a:xfrm>
              <a:off x="1497511" y="2715622"/>
              <a:ext cx="1423101" cy="18103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矩形 18"/>
            <p:cNvSpPr/>
            <p:nvPr/>
          </p:nvSpPr>
          <p:spPr>
            <a:xfrm>
              <a:off x="1497511" y="2169033"/>
              <a:ext cx="1423101" cy="18103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lstStyle/>
            <a:p>
              <a:pPr algn="ctr" defTabSz="800100">
                <a:lnSpc>
                  <a:spcPct val="90000"/>
                </a:lnSpc>
                <a:spcAft>
                  <a:spcPct val="35000"/>
                </a:spcAft>
                <a:defRPr/>
              </a:pPr>
              <a:r>
                <a:rPr lang="zh-TW" sz="1800" b="1" dirty="0"/>
                <a:t>民</a:t>
              </a:r>
              <a:r>
                <a:rPr lang="en-US" altLang="zh-TW" sz="1800" b="1" dirty="0"/>
                <a:t>44</a:t>
              </a:r>
              <a:r>
                <a:rPr lang="zh-TW" sz="1800" b="1" dirty="0"/>
                <a:t>年改制</a:t>
              </a:r>
              <a:endParaRPr lang="en-US" altLang="zh-TW" sz="1800" b="1" dirty="0"/>
            </a:p>
            <a:p>
              <a:pPr algn="ctr" defTabSz="800100">
                <a:lnSpc>
                  <a:spcPct val="90000"/>
                </a:lnSpc>
                <a:spcAft>
                  <a:spcPct val="35000"/>
                </a:spcAft>
                <a:defRPr/>
              </a:pPr>
              <a:r>
                <a:rPr lang="zh-TW" sz="1800" b="1" dirty="0"/>
                <a:t>花蓮縣立初級商業職業學校</a:t>
              </a:r>
              <a:endParaRPr lang="zh-TW" sz="1800" dirty="0"/>
            </a:p>
          </p:txBody>
        </p:sp>
      </p:grpSp>
      <p:grpSp>
        <p:nvGrpSpPr>
          <p:cNvPr id="6168" name="群組 19"/>
          <p:cNvGrpSpPr>
            <a:grpSpLocks/>
          </p:cNvGrpSpPr>
          <p:nvPr/>
        </p:nvGrpSpPr>
        <p:grpSpPr bwMode="auto">
          <a:xfrm>
            <a:off x="2916238" y="3500438"/>
            <a:ext cx="3273425" cy="869950"/>
            <a:chOff x="2785194" y="0"/>
            <a:chExt cx="1693093" cy="1811571"/>
          </a:xfrm>
        </p:grpSpPr>
        <p:sp>
          <p:nvSpPr>
            <p:cNvPr id="21" name="矩形 20"/>
            <p:cNvSpPr/>
            <p:nvPr/>
          </p:nvSpPr>
          <p:spPr>
            <a:xfrm>
              <a:off x="2991288" y="0"/>
              <a:ext cx="1422954" cy="18115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矩形 21"/>
            <p:cNvSpPr/>
            <p:nvPr/>
          </p:nvSpPr>
          <p:spPr>
            <a:xfrm>
              <a:off x="2785194" y="0"/>
              <a:ext cx="1693093" cy="18115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nchor="b"/>
            <a:lstStyle/>
            <a:p>
              <a:pPr algn="ctr" defTabSz="800100">
                <a:lnSpc>
                  <a:spcPct val="90000"/>
                </a:lnSpc>
                <a:spcAft>
                  <a:spcPct val="35000"/>
                </a:spcAft>
                <a:defRPr/>
              </a:pPr>
              <a:r>
                <a:rPr lang="zh-TW" sz="1800" b="1" dirty="0"/>
                <a:t>民</a:t>
              </a:r>
              <a:r>
                <a:rPr lang="en-US" altLang="zh-TW" sz="1800" b="1" dirty="0"/>
                <a:t>47</a:t>
              </a:r>
              <a:r>
                <a:rPr lang="zh-TW" sz="1800" b="1" dirty="0"/>
                <a:t>年改制</a:t>
              </a:r>
              <a:endParaRPr lang="en-US" altLang="zh-TW" sz="1800" b="1" dirty="0"/>
            </a:p>
            <a:p>
              <a:pPr algn="ctr" defTabSz="800100">
                <a:lnSpc>
                  <a:spcPct val="90000"/>
                </a:lnSpc>
                <a:spcAft>
                  <a:spcPct val="35000"/>
                </a:spcAft>
                <a:defRPr/>
              </a:pPr>
              <a:r>
                <a:rPr lang="zh-TW" sz="1800" b="1" dirty="0"/>
                <a:t>花蓮縣立商業職業學校</a:t>
              </a:r>
              <a:endParaRPr lang="zh-TW" sz="1800" dirty="0"/>
            </a:p>
          </p:txBody>
        </p:sp>
      </p:grpSp>
      <p:grpSp>
        <p:nvGrpSpPr>
          <p:cNvPr id="6169" name="群組 22"/>
          <p:cNvGrpSpPr>
            <a:grpSpLocks/>
          </p:cNvGrpSpPr>
          <p:nvPr/>
        </p:nvGrpSpPr>
        <p:grpSpPr bwMode="auto">
          <a:xfrm>
            <a:off x="4356100" y="4910138"/>
            <a:ext cx="3984625" cy="911225"/>
            <a:chOff x="4464758" y="2093971"/>
            <a:chExt cx="1444369" cy="2431991"/>
          </a:xfrm>
        </p:grpSpPr>
        <p:sp>
          <p:nvSpPr>
            <p:cNvPr id="24" name="矩形 23"/>
            <p:cNvSpPr/>
            <p:nvPr/>
          </p:nvSpPr>
          <p:spPr>
            <a:xfrm>
              <a:off x="4486050" y="2716797"/>
              <a:ext cx="1423077" cy="18091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矩形 24"/>
            <p:cNvSpPr/>
            <p:nvPr/>
          </p:nvSpPr>
          <p:spPr>
            <a:xfrm>
              <a:off x="4464758" y="2093971"/>
              <a:ext cx="1423078" cy="9067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lstStyle/>
            <a:p>
              <a:pPr algn="ctr" defTabSz="800100">
                <a:lnSpc>
                  <a:spcPct val="90000"/>
                </a:lnSpc>
                <a:spcAft>
                  <a:spcPct val="35000"/>
                </a:spcAft>
                <a:defRPr/>
              </a:pPr>
              <a:r>
                <a:rPr lang="zh-TW" sz="1800" b="1" dirty="0"/>
                <a:t>民</a:t>
              </a:r>
              <a:r>
                <a:rPr lang="en-US" altLang="zh-TW" sz="1800" b="1" dirty="0"/>
                <a:t>57</a:t>
              </a:r>
              <a:r>
                <a:rPr lang="zh-TW" sz="1800" b="1" dirty="0"/>
                <a:t>年改制</a:t>
              </a:r>
              <a:endParaRPr lang="en-US" altLang="zh-TW" sz="1800" b="1" dirty="0"/>
            </a:p>
            <a:p>
              <a:pPr algn="ctr" defTabSz="800100">
                <a:lnSpc>
                  <a:spcPct val="90000"/>
                </a:lnSpc>
                <a:spcAft>
                  <a:spcPct val="35000"/>
                </a:spcAft>
                <a:defRPr/>
              </a:pPr>
              <a:r>
                <a:rPr lang="zh-TW" sz="1800" b="1" dirty="0"/>
                <a:t>台灣省立花蓮高級商業職業學校</a:t>
              </a:r>
              <a:endParaRPr lang="zh-TW" sz="1800" dirty="0"/>
            </a:p>
          </p:txBody>
        </p:sp>
      </p:grpSp>
      <p:grpSp>
        <p:nvGrpSpPr>
          <p:cNvPr id="6170" name="群組 25"/>
          <p:cNvGrpSpPr>
            <a:grpSpLocks/>
          </p:cNvGrpSpPr>
          <p:nvPr/>
        </p:nvGrpSpPr>
        <p:grpSpPr bwMode="auto">
          <a:xfrm>
            <a:off x="6065838" y="3278188"/>
            <a:ext cx="3078162" cy="995362"/>
            <a:chOff x="5971587" y="0"/>
            <a:chExt cx="1431797" cy="4390713"/>
          </a:xfrm>
        </p:grpSpPr>
        <p:sp>
          <p:nvSpPr>
            <p:cNvPr id="27" name="矩形 26"/>
            <p:cNvSpPr/>
            <p:nvPr/>
          </p:nvSpPr>
          <p:spPr>
            <a:xfrm>
              <a:off x="5980448" y="0"/>
              <a:ext cx="1422936" cy="18137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矩形 27"/>
            <p:cNvSpPr/>
            <p:nvPr/>
          </p:nvSpPr>
          <p:spPr>
            <a:xfrm>
              <a:off x="5971587" y="3522374"/>
              <a:ext cx="1422936" cy="8683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nchor="b"/>
            <a:lstStyle/>
            <a:p>
              <a:pPr algn="ctr" defTabSz="800100">
                <a:lnSpc>
                  <a:spcPct val="90000"/>
                </a:lnSpc>
                <a:spcAft>
                  <a:spcPct val="35000"/>
                </a:spcAft>
                <a:defRPr/>
              </a:pPr>
              <a:r>
                <a:rPr lang="zh-TW" sz="1800" b="1" dirty="0"/>
                <a:t>民</a:t>
              </a:r>
              <a:r>
                <a:rPr lang="en-US" altLang="zh-TW" sz="1800" b="1" dirty="0"/>
                <a:t>89</a:t>
              </a:r>
              <a:r>
                <a:rPr lang="zh-TW" sz="1800" b="1" dirty="0"/>
                <a:t>年改制</a:t>
              </a:r>
              <a:endParaRPr lang="en-US" altLang="zh-TW" sz="1800" b="1" dirty="0"/>
            </a:p>
            <a:p>
              <a:pPr algn="ctr" defTabSz="800100">
                <a:lnSpc>
                  <a:spcPct val="90000"/>
                </a:lnSpc>
                <a:spcAft>
                  <a:spcPct val="35000"/>
                </a:spcAft>
                <a:defRPr/>
              </a:pPr>
              <a:r>
                <a:rPr lang="zh-TW" sz="1800" b="1" dirty="0"/>
                <a:t>國立花蓮高級商業職業學校</a:t>
              </a:r>
              <a:endParaRPr lang="zh-TW" sz="1800" dirty="0"/>
            </a:p>
          </p:txBody>
        </p:sp>
      </p:grpSp>
      <p:pic>
        <p:nvPicPr>
          <p:cNvPr id="17" name="圖片 16"/>
          <p:cNvPicPr>
            <a:picLocks noChangeAspect="1"/>
          </p:cNvPicPr>
          <p:nvPr/>
        </p:nvPicPr>
        <p:blipFill>
          <a:blip r:embed="rId3" cstate="print"/>
          <a:stretch>
            <a:fillRect/>
          </a:stretch>
        </p:blipFill>
        <p:spPr>
          <a:xfrm>
            <a:off x="395536" y="1206053"/>
            <a:ext cx="2530475" cy="23669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style>
          <a:lnRef idx="3">
            <a:schemeClr val="lt1"/>
          </a:lnRef>
          <a:fillRef idx="1">
            <a:schemeClr val="dk1"/>
          </a:fillRef>
          <a:effectRef idx="1">
            <a:schemeClr val="dk1"/>
          </a:effectRef>
          <a:fontRef idx="minor">
            <a:schemeClr val="lt1"/>
          </a:fontRef>
        </p:style>
      </p:pic>
      <p:pic>
        <p:nvPicPr>
          <p:cNvPr id="20" name="圖片 19"/>
          <p:cNvPicPr>
            <a:picLocks noChangeAspect="1"/>
          </p:cNvPicPr>
          <p:nvPr/>
        </p:nvPicPr>
        <p:blipFill>
          <a:blip r:embed="rId4" cstate="print"/>
          <a:stretch>
            <a:fillRect/>
          </a:stretch>
        </p:blipFill>
        <p:spPr>
          <a:xfrm>
            <a:off x="3059832" y="1382713"/>
            <a:ext cx="3096000" cy="20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775492379"/>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106-6 </a:t>
            </a:r>
            <a:r>
              <a:rPr lang="zh-TW" altLang="zh-TW" sz="4000" b="1" dirty="0" smtClean="0">
                <a:solidFill>
                  <a:schemeClr val="accent6">
                    <a:lumMod val="75000"/>
                  </a:schemeClr>
                </a:solidFill>
                <a:latin typeface="標楷體" pitchFamily="65" charset="-120"/>
                <a:ea typeface="標楷體" pitchFamily="65" charset="-120"/>
              </a:rPr>
              <a:t>藝</a:t>
            </a:r>
            <a:r>
              <a:rPr lang="zh-TW" altLang="zh-TW" sz="4000" b="1" dirty="0">
                <a:solidFill>
                  <a:schemeClr val="accent6">
                    <a:lumMod val="75000"/>
                  </a:schemeClr>
                </a:solidFill>
                <a:latin typeface="標楷體" pitchFamily="65" charset="-120"/>
                <a:ea typeface="標楷體" pitchFamily="65" charset="-120"/>
              </a:rPr>
              <a:t>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流程圖: 替代處理程序 6"/>
          <p:cNvSpPr/>
          <p:nvPr/>
        </p:nvSpPr>
        <p:spPr>
          <a:xfrm>
            <a:off x="578219" y="115738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0" name="矩形 9"/>
          <p:cNvSpPr/>
          <p:nvPr/>
        </p:nvSpPr>
        <p:spPr>
          <a:xfrm>
            <a:off x="385360" y="5230466"/>
            <a:ext cx="3916338" cy="338554"/>
          </a:xfrm>
          <a:prstGeom prst="rect">
            <a:avLst/>
          </a:prstGeom>
        </p:spPr>
        <p:txBody>
          <a:bodyPr wrap="square">
            <a:spAutoFit/>
          </a:bodyPr>
          <a:lstStyle/>
          <a:p>
            <a:pPr algn="ctr">
              <a:lnSpc>
                <a:spcPct val="80000"/>
              </a:lnSpc>
              <a:spcBef>
                <a:spcPct val="20000"/>
              </a:spcBef>
              <a:defRPr/>
            </a:pPr>
            <a:r>
              <a:rPr kumimoji="0"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國樂社</a:t>
            </a:r>
            <a:r>
              <a:rPr kumimoji="0"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106</a:t>
            </a:r>
            <a:r>
              <a:rPr kumimoji="0"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學年度社團博覽會表演</a:t>
            </a:r>
            <a:endParaRPr kumimoji="0"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52" y="2422578"/>
            <a:ext cx="3689554" cy="2625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924" y="1140514"/>
            <a:ext cx="3364631"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矩形 11"/>
          <p:cNvSpPr/>
          <p:nvPr/>
        </p:nvSpPr>
        <p:spPr>
          <a:xfrm>
            <a:off x="4203579" y="3421478"/>
            <a:ext cx="3916338" cy="338554"/>
          </a:xfrm>
          <a:prstGeom prst="rect">
            <a:avLst/>
          </a:prstGeom>
        </p:spPr>
        <p:txBody>
          <a:bodyPr wrap="square">
            <a:spAutoFit/>
          </a:bodyPr>
          <a:lstStyle/>
          <a:p>
            <a:pPr algn="ctr">
              <a:lnSpc>
                <a:spcPct val="80000"/>
              </a:lnSpc>
              <a:spcBef>
                <a:spcPct val="20000"/>
              </a:spcBef>
              <a:defRPr/>
            </a:pP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儀隊</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社扶輪社運動會邀請</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表演</a:t>
            </a:r>
            <a:endParaRPr kumimoji="0"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362" y="3735410"/>
            <a:ext cx="3538663"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矩形 12"/>
          <p:cNvSpPr/>
          <p:nvPr/>
        </p:nvSpPr>
        <p:spPr>
          <a:xfrm>
            <a:off x="5056524" y="6021288"/>
            <a:ext cx="3916338" cy="646331"/>
          </a:xfrm>
          <a:prstGeom prst="rect">
            <a:avLst/>
          </a:prstGeom>
        </p:spPr>
        <p:txBody>
          <a:bodyPr wrap="square">
            <a:spAutoFit/>
          </a:bodyPr>
          <a:lstStyle/>
          <a:p>
            <a:pPr algn="ctr">
              <a:lnSpc>
                <a:spcPct val="80000"/>
              </a:lnSpc>
              <a:spcBef>
                <a:spcPct val="20000"/>
              </a:spcBef>
              <a:defRPr/>
            </a:pP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儀隊</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社</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應邀</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花蓮</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縣志工</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服務</a:t>
            </a:r>
            <a:endPar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algn="ctr">
              <a:lnSpc>
                <a:spcPct val="80000"/>
              </a:lnSpc>
              <a:spcBef>
                <a:spcPct val="20000"/>
              </a:spcBef>
              <a:defRPr/>
            </a:pP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運動會表演</a:t>
            </a:r>
            <a:endPar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2824538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106-6 </a:t>
            </a:r>
            <a:r>
              <a:rPr lang="zh-TW" altLang="zh-TW" sz="4000" b="1" dirty="0" smtClean="0">
                <a:solidFill>
                  <a:schemeClr val="accent6">
                    <a:lumMod val="75000"/>
                  </a:schemeClr>
                </a:solidFill>
                <a:latin typeface="標楷體" pitchFamily="65" charset="-120"/>
                <a:ea typeface="標楷體" pitchFamily="65" charset="-120"/>
              </a:rPr>
              <a:t>藝</a:t>
            </a:r>
            <a:r>
              <a:rPr lang="zh-TW" altLang="zh-TW" sz="4000" b="1" dirty="0">
                <a:solidFill>
                  <a:schemeClr val="accent6">
                    <a:lumMod val="75000"/>
                  </a:schemeClr>
                </a:solidFill>
                <a:latin typeface="標楷體" pitchFamily="65" charset="-120"/>
                <a:ea typeface="標楷體" pitchFamily="65" charset="-120"/>
              </a:rPr>
              <a:t>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流程圖: 替代處理程序 6"/>
          <p:cNvSpPr/>
          <p:nvPr/>
        </p:nvSpPr>
        <p:spPr>
          <a:xfrm>
            <a:off x="518608" y="115738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0" name="矩形 9"/>
          <p:cNvSpPr/>
          <p:nvPr/>
        </p:nvSpPr>
        <p:spPr>
          <a:xfrm>
            <a:off x="462883" y="4771252"/>
            <a:ext cx="3700458" cy="338554"/>
          </a:xfrm>
          <a:prstGeom prst="rect">
            <a:avLst/>
          </a:prstGeom>
        </p:spPr>
        <p:txBody>
          <a:bodyPr wrap="square">
            <a:spAutoFit/>
          </a:bodyPr>
          <a:lstStyle/>
          <a:p>
            <a:pPr algn="ctr">
              <a:lnSpc>
                <a:spcPct val="80000"/>
              </a:lnSpc>
              <a:spcBef>
                <a:spcPct val="20000"/>
              </a:spcBef>
              <a:defRPr/>
            </a:pPr>
            <a:r>
              <a:rPr kumimoji="0"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「花商角落藝術節」活動地圖！</a:t>
            </a:r>
            <a:endParaRPr kumimoji="0"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矩形 10"/>
          <p:cNvSpPr/>
          <p:nvPr/>
        </p:nvSpPr>
        <p:spPr>
          <a:xfrm>
            <a:off x="4564704" y="5085184"/>
            <a:ext cx="3520574" cy="338554"/>
          </a:xfrm>
          <a:prstGeom prst="rect">
            <a:avLst/>
          </a:prstGeom>
        </p:spPr>
        <p:txBody>
          <a:bodyPr wrap="square">
            <a:spAutoFit/>
          </a:bodyPr>
          <a:lstStyle/>
          <a:p>
            <a:pPr algn="ctr">
              <a:lnSpc>
                <a:spcPct val="80000"/>
              </a:lnSpc>
              <a:spcBef>
                <a:spcPct val="20000"/>
              </a:spcBef>
              <a:defRPr/>
            </a:pP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工作坊成員認真參與！</a:t>
            </a:r>
            <a:endPar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99" y="2204864"/>
            <a:ext cx="3580431" cy="21668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2348880"/>
            <a:ext cx="3649999" cy="25699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6744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1403350" y="1700213"/>
            <a:ext cx="1439863"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結語</a:t>
            </a:r>
          </a:p>
        </p:txBody>
      </p:sp>
      <p:pic>
        <p:nvPicPr>
          <p:cNvPr id="68614"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54699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4" descr="heartlove_t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30401">
            <a:off x="503635" y="314138"/>
            <a:ext cx="1223962" cy="990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979712" y="260648"/>
            <a:ext cx="503214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TW" altLang="en-US" sz="5400" b="1" dirty="0">
                <a:ln w="11430"/>
                <a:solidFill>
                  <a:srgbClr val="CC00CC"/>
                </a:soli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成就每一位孩子</a:t>
            </a:r>
          </a:p>
        </p:txBody>
      </p:sp>
      <p:pic>
        <p:nvPicPr>
          <p:cNvPr id="4098" name="Picture 2" descr="G:\人生像拼圖.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511312"/>
            <a:ext cx="7179268" cy="410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8998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25"/>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538" y="5516563"/>
            <a:ext cx="6477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025"/>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163" y="4678363"/>
            <a:ext cx="9366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025"/>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4187825"/>
            <a:ext cx="115252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30622" y="1339294"/>
            <a:ext cx="8101818" cy="2000548"/>
          </a:xfrm>
          <a:prstGeom prst="rect">
            <a:avLst/>
          </a:prstGeom>
        </p:spPr>
        <p:txBody>
          <a:bodyPr wrap="square">
            <a:spAutoFit/>
          </a:bodyPr>
          <a:lstStyle/>
          <a:p>
            <a:pPr marL="265113">
              <a:lnSpc>
                <a:spcPct val="90000"/>
              </a:lnSpc>
              <a:spcBef>
                <a:spcPct val="20000"/>
              </a:spcBef>
              <a:defRPr/>
            </a:pPr>
            <a:r>
              <a:rPr kumimoji="0" lang="zh-TW" altLang="en-US" sz="4000" b="1" kern="0" dirty="0">
                <a:solidFill>
                  <a:srgbClr val="0033CC"/>
                </a:solidFill>
                <a:latin typeface="Arial"/>
                <a:ea typeface="標楷體" pitchFamily="65" charset="-120"/>
              </a:rPr>
              <a:t>教育─</a:t>
            </a:r>
            <a:r>
              <a:rPr kumimoji="0" lang="zh-TW" altLang="en-US" sz="4000" b="1" kern="0" dirty="0" smtClean="0">
                <a:solidFill>
                  <a:srgbClr val="0033CC"/>
                </a:solidFill>
                <a:latin typeface="Arial"/>
                <a:ea typeface="標楷體" pitchFamily="65" charset="-120"/>
              </a:rPr>
              <a:t>─</a:t>
            </a:r>
            <a:endParaRPr kumimoji="0" lang="en-US" altLang="zh-TW" sz="4000" b="1" kern="0" dirty="0" smtClean="0">
              <a:solidFill>
                <a:srgbClr val="0033CC"/>
              </a:solidFill>
              <a:latin typeface="Arial"/>
              <a:ea typeface="標楷體" pitchFamily="65" charset="-120"/>
            </a:endParaRPr>
          </a:p>
          <a:p>
            <a:pPr marL="1255713">
              <a:lnSpc>
                <a:spcPct val="90000"/>
              </a:lnSpc>
              <a:spcBef>
                <a:spcPct val="20000"/>
              </a:spcBef>
              <a:defRPr/>
            </a:pPr>
            <a:r>
              <a:rPr kumimoji="0" lang="zh-TW" altLang="en-US" sz="4000" b="1" kern="0" dirty="0" smtClean="0">
                <a:solidFill>
                  <a:srgbClr val="565400"/>
                </a:solidFill>
                <a:latin typeface="Arial"/>
                <a:ea typeface="標楷體" pitchFamily="65" charset="-120"/>
              </a:rPr>
              <a:t>為</a:t>
            </a:r>
            <a:r>
              <a:rPr kumimoji="0" lang="zh-TW" altLang="en-US" sz="4000" b="1" kern="0" dirty="0">
                <a:solidFill>
                  <a:srgbClr val="565400"/>
                </a:solidFill>
                <a:latin typeface="Arial"/>
                <a:ea typeface="標楷體" pitchFamily="65" charset="-120"/>
              </a:rPr>
              <a:t>孩子儲備</a:t>
            </a:r>
            <a:r>
              <a:rPr kumimoji="0" lang="zh-TW" altLang="en-US" sz="4000" b="1" kern="0" dirty="0" smtClean="0">
                <a:solidFill>
                  <a:srgbClr val="565400"/>
                </a:solidFill>
                <a:latin typeface="Arial"/>
                <a:ea typeface="標楷體" pitchFamily="65" charset="-120"/>
              </a:rPr>
              <a:t>夢想</a:t>
            </a:r>
            <a:endParaRPr kumimoji="0" lang="en-US" altLang="zh-TW" sz="4000" b="1" kern="0" dirty="0" smtClean="0">
              <a:solidFill>
                <a:srgbClr val="565400"/>
              </a:solidFill>
              <a:latin typeface="Arial"/>
              <a:ea typeface="標楷體" pitchFamily="65" charset="-120"/>
            </a:endParaRPr>
          </a:p>
          <a:p>
            <a:pPr marL="1793875">
              <a:lnSpc>
                <a:spcPct val="90000"/>
              </a:lnSpc>
              <a:spcBef>
                <a:spcPct val="20000"/>
              </a:spcBef>
              <a:defRPr/>
            </a:pPr>
            <a:r>
              <a:rPr kumimoji="0" lang="zh-TW" altLang="en-US" sz="4000" b="1" kern="0" dirty="0" smtClean="0">
                <a:solidFill>
                  <a:srgbClr val="565400"/>
                </a:solidFill>
                <a:latin typeface="Arial"/>
                <a:ea typeface="標楷體" pitchFamily="65" charset="-120"/>
              </a:rPr>
              <a:t>成就</a:t>
            </a:r>
            <a:r>
              <a:rPr kumimoji="0" lang="zh-TW" altLang="en-US" sz="4000" b="1" kern="0" dirty="0">
                <a:solidFill>
                  <a:srgbClr val="565400"/>
                </a:solidFill>
                <a:latin typeface="Arial"/>
                <a:ea typeface="標楷體" pitchFamily="65" charset="-120"/>
              </a:rPr>
              <a:t>孩子的大</a:t>
            </a:r>
            <a:r>
              <a:rPr kumimoji="0" lang="zh-TW" altLang="en-US" sz="4000" b="1" kern="0" dirty="0" smtClean="0">
                <a:solidFill>
                  <a:srgbClr val="565400"/>
                </a:solidFill>
                <a:latin typeface="Arial"/>
                <a:ea typeface="標楷體" pitchFamily="65" charset="-120"/>
              </a:rPr>
              <a:t>未來</a:t>
            </a:r>
            <a:r>
              <a:rPr kumimoji="0" lang="zh-TW" altLang="en-US" sz="2800" b="1" kern="0" dirty="0">
                <a:solidFill>
                  <a:srgbClr val="565400"/>
                </a:solidFill>
                <a:latin typeface="Arial"/>
                <a:ea typeface="標楷體" pitchFamily="65" charset="-120"/>
              </a:rPr>
              <a:t>　　</a:t>
            </a:r>
          </a:p>
        </p:txBody>
      </p:sp>
      <p:pic>
        <p:nvPicPr>
          <p:cNvPr id="69638" name="Picture 4" descr="heartlove_t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30401">
            <a:off x="1243013" y="4289425"/>
            <a:ext cx="12239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971600" y="260648"/>
            <a:ext cx="503214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TW" altLang="en-US" sz="5400" b="1" dirty="0">
                <a:ln w="11430"/>
                <a:solidFill>
                  <a:srgbClr val="CC00CC"/>
                </a:soli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成就每一位孩子</a:t>
            </a:r>
          </a:p>
        </p:txBody>
      </p:sp>
      <p:pic>
        <p:nvPicPr>
          <p:cNvPr id="9" name="Picture 2"/>
          <p:cNvPicPr>
            <a:picLocks noChangeAspect="1" noChangeArrowheads="1"/>
          </p:cNvPicPr>
          <p:nvPr/>
        </p:nvPicPr>
        <p:blipFill>
          <a:blip r:embed="rId4" cstate="print">
            <a:extLst/>
          </a:blip>
          <a:srcRect/>
          <a:stretch>
            <a:fillRect/>
          </a:stretch>
        </p:blipFill>
        <p:spPr bwMode="auto">
          <a:xfrm>
            <a:off x="5832475" y="332656"/>
            <a:ext cx="3225058" cy="2150038"/>
          </a:xfrm>
          <a:prstGeom prst="ellipse">
            <a:avLst/>
          </a:prstGeom>
          <a:ln>
            <a:noFill/>
          </a:ln>
          <a:effectLst>
            <a:softEdge rad="112500"/>
          </a:effectLst>
          <a:ex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3633141"/>
            <a:ext cx="3312368" cy="2208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16658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300"/>
                            </p:stCondLst>
                            <p:childTnLst>
                              <p:par>
                                <p:cTn id="10" presetID="2" presetClass="entr" presetSubtype="2" fill="hold" grpId="0" nodeType="afterEffect">
                                  <p:stCondLst>
                                    <p:cond delay="0"/>
                                  </p:stCondLst>
                                  <p:iterate type="lt">
                                    <p:tmPct val="10000"/>
                                  </p:iterate>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9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1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600"/>
                            </p:stCondLst>
                            <p:childTnLst>
                              <p:par>
                                <p:cTn id="20" presetID="42"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560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66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8" descr="dcp_0540"/>
          <p:cNvPicPr>
            <a:picLocks noChangeAspect="1" noChangeArrowheads="1"/>
          </p:cNvPicPr>
          <p:nvPr/>
        </p:nvPicPr>
        <p:blipFill>
          <a:blip r:embed="rId2" cstate="print"/>
          <a:srcRect/>
          <a:stretch>
            <a:fillRect/>
          </a:stretch>
        </p:blipFill>
        <p:spPr bwMode="auto">
          <a:xfrm>
            <a:off x="2843213" y="2889824"/>
            <a:ext cx="3780000" cy="23393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Rectangle 6"/>
          <p:cNvSpPr>
            <a:spLocks noGrp="1" noChangeArrowheads="1"/>
          </p:cNvSpPr>
          <p:nvPr>
            <p:ph type="subTitle" idx="1"/>
          </p:nvPr>
        </p:nvSpPr>
        <p:spPr bwMode="auto">
          <a:xfrm>
            <a:off x="1546225" y="500063"/>
            <a:ext cx="6097588" cy="1938337"/>
          </a:xfrm>
          <a:ln>
            <a:miter lim="800000"/>
            <a:headEnd/>
            <a:tailEnd/>
          </a:ln>
        </p:spPr>
        <p:txBody>
          <a:bodyPr vert="horz" wrap="square" lIns="91440" tIns="45720" rIns="91440" bIns="45720" numCol="1" anchor="t" anchorCtr="0" compatLnSpc="1">
            <a:prstTxWarp prst="textNoShape">
              <a:avLst/>
            </a:prstTxWarp>
            <a:spAutoFit/>
          </a:bodyPr>
          <a:lstStyle/>
          <a:p>
            <a:pPr>
              <a:spcBef>
                <a:spcPct val="0"/>
              </a:spcBef>
              <a:defRPr/>
            </a:pPr>
            <a:r>
              <a:rPr lang="zh-TW" altLang="en-US" sz="6000" b="1" dirty="0" smtClean="0">
                <a:solidFill>
                  <a:srgbClr val="002060"/>
                </a:solidFill>
                <a:effectLst>
                  <a:outerShdw blurRad="38100" dist="38100" dir="2700000" algn="tl">
                    <a:srgbClr val="000000">
                      <a:alpha val="43137"/>
                    </a:srgbClr>
                  </a:outerShdw>
                </a:effectLst>
                <a:latin typeface="標楷體" pitchFamily="65" charset="-120"/>
                <a:ea typeface="標楷體" pitchFamily="65" charset="-120"/>
              </a:rPr>
              <a:t>簡 報 完 畢</a:t>
            </a:r>
            <a:endParaRPr lang="en-US" altLang="zh-TW" sz="6000" b="1" dirty="0" smtClean="0">
              <a:solidFill>
                <a:srgbClr val="002060"/>
              </a:solidFill>
              <a:effectLst>
                <a:outerShdw blurRad="38100" dist="38100" dir="2700000" algn="tl">
                  <a:srgbClr val="000000">
                    <a:alpha val="43137"/>
                  </a:srgbClr>
                </a:outerShdw>
              </a:effectLst>
              <a:latin typeface="標楷體" pitchFamily="65" charset="-120"/>
              <a:ea typeface="標楷體" pitchFamily="65" charset="-120"/>
            </a:endParaRPr>
          </a:p>
          <a:p>
            <a:pPr>
              <a:spcBef>
                <a:spcPct val="0"/>
              </a:spcBef>
              <a:defRPr/>
            </a:pPr>
            <a:r>
              <a:rPr lang="zh-TW" altLang="en-US" sz="6000" b="1" dirty="0" smtClean="0">
                <a:solidFill>
                  <a:srgbClr val="002060"/>
                </a:solidFill>
                <a:effectLst>
                  <a:outerShdw blurRad="38100" dist="38100" dir="2700000" algn="tl">
                    <a:srgbClr val="000000">
                      <a:alpha val="43137"/>
                    </a:srgbClr>
                  </a:outerShdw>
                </a:effectLst>
                <a:latin typeface="標楷體" pitchFamily="65" charset="-120"/>
                <a:ea typeface="標楷體" pitchFamily="65" charset="-120"/>
              </a:rPr>
              <a:t>敬 請 指 教</a:t>
            </a:r>
          </a:p>
        </p:txBody>
      </p:sp>
      <p:sp>
        <p:nvSpPr>
          <p:cNvPr id="7" name="Oval 24"/>
          <p:cNvSpPr>
            <a:spLocks noChangeAspect="1" noChangeArrowheads="1"/>
          </p:cNvSpPr>
          <p:nvPr/>
        </p:nvSpPr>
        <p:spPr bwMode="auto">
          <a:xfrm>
            <a:off x="428625" y="2565400"/>
            <a:ext cx="1785938" cy="9636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溫馨</a:t>
            </a:r>
          </a:p>
        </p:txBody>
      </p:sp>
      <p:sp>
        <p:nvSpPr>
          <p:cNvPr id="8" name="Oval 25"/>
          <p:cNvSpPr>
            <a:spLocks noChangeAspect="1" noChangeArrowheads="1"/>
          </p:cNvSpPr>
          <p:nvPr/>
        </p:nvSpPr>
        <p:spPr bwMode="auto">
          <a:xfrm>
            <a:off x="6772275" y="2505075"/>
            <a:ext cx="1785938" cy="10572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快樂</a:t>
            </a:r>
          </a:p>
        </p:txBody>
      </p:sp>
      <p:sp>
        <p:nvSpPr>
          <p:cNvPr id="9" name="Oval 26"/>
          <p:cNvSpPr>
            <a:spLocks noChangeAspect="1" noChangeArrowheads="1"/>
          </p:cNvSpPr>
          <p:nvPr/>
        </p:nvSpPr>
        <p:spPr bwMode="auto">
          <a:xfrm>
            <a:off x="1008063" y="4408488"/>
            <a:ext cx="1784350" cy="1079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活力</a:t>
            </a:r>
          </a:p>
        </p:txBody>
      </p:sp>
      <p:sp>
        <p:nvSpPr>
          <p:cNvPr id="10" name="Oval 27"/>
          <p:cNvSpPr>
            <a:spLocks noChangeAspect="1" noChangeArrowheads="1"/>
          </p:cNvSpPr>
          <p:nvPr/>
        </p:nvSpPr>
        <p:spPr bwMode="auto">
          <a:xfrm>
            <a:off x="6443663" y="4286250"/>
            <a:ext cx="1785937" cy="13239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希望</a:t>
            </a:r>
          </a:p>
        </p:txBody>
      </p:sp>
    </p:spTree>
    <p:extLst>
      <p:ext uri="{BB962C8B-B14F-4D97-AF65-F5344CB8AC3E}">
        <p14:creationId xmlns:p14="http://schemas.microsoft.com/office/powerpoint/2010/main" val="4164124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9552" y="1196752"/>
            <a:ext cx="7992888" cy="3970318"/>
          </a:xfrm>
          <a:prstGeom prst="rect">
            <a:avLst/>
          </a:prstGeom>
        </p:spPr>
        <p:txBody>
          <a:bodyPr wrap="square">
            <a:spAutoFit/>
          </a:bodyPr>
          <a:lstStyle/>
          <a:p>
            <a:pPr marL="534988" marR="71755" lvl="0" indent="-534988" algn="just">
              <a:spcAft>
                <a:spcPts val="0"/>
              </a:spcAft>
              <a:buFont typeface="+mj-lt"/>
              <a:buAutoNum type="arabicPeriod"/>
            </a:pPr>
            <a:r>
              <a:rPr lang="zh-TW" altLang="zh-TW" sz="3600" b="1" kern="100" dirty="0">
                <a:latin typeface="標楷體" pitchFamily="65" charset="-120"/>
                <a:ea typeface="標楷體" pitchFamily="65" charset="-120"/>
                <a:cs typeface="Times New Roman"/>
              </a:rPr>
              <a:t>花商有四個科：應</a:t>
            </a:r>
            <a:r>
              <a:rPr lang="zh-TW" altLang="zh-TW" sz="3600" b="1" kern="100" dirty="0" smtClean="0">
                <a:latin typeface="標楷體" pitchFamily="65" charset="-120"/>
                <a:ea typeface="標楷體" pitchFamily="65" charset="-120"/>
                <a:cs typeface="Times New Roman"/>
              </a:rPr>
              <a:t>外、</a:t>
            </a:r>
            <a:r>
              <a:rPr lang="zh-TW" altLang="zh-TW" sz="3600" b="1" kern="100" dirty="0">
                <a:latin typeface="標楷體" pitchFamily="65" charset="-120"/>
                <a:ea typeface="標楷體" pitchFamily="65" charset="-120"/>
                <a:cs typeface="Times New Roman"/>
              </a:rPr>
              <a:t>商</a:t>
            </a:r>
            <a:r>
              <a:rPr lang="zh-TW" altLang="zh-TW" sz="3600" b="1" kern="100" dirty="0" smtClean="0">
                <a:latin typeface="標楷體" pitchFamily="65" charset="-120"/>
                <a:ea typeface="標楷體" pitchFamily="65" charset="-120"/>
                <a:cs typeface="Times New Roman"/>
              </a:rPr>
              <a:t>經、會計、</a:t>
            </a:r>
            <a:r>
              <a:rPr lang="zh-TW" altLang="zh-TW" sz="3600" b="1" kern="100" dirty="0">
                <a:latin typeface="標楷體" pitchFamily="65" charset="-120"/>
                <a:ea typeface="標楷體" pitchFamily="65" charset="-120"/>
                <a:cs typeface="Times New Roman"/>
              </a:rPr>
              <a:t>資</a:t>
            </a:r>
            <a:r>
              <a:rPr lang="zh-TW" altLang="zh-TW" sz="3600" b="1" kern="100" dirty="0" smtClean="0">
                <a:latin typeface="標楷體" pitchFamily="65" charset="-120"/>
                <a:ea typeface="標楷體" pitchFamily="65" charset="-120"/>
                <a:cs typeface="Times New Roman"/>
              </a:rPr>
              <a:t>處</a:t>
            </a:r>
            <a:r>
              <a:rPr lang="zh-TW" altLang="en-US" sz="3600" b="1" kern="100" dirty="0" smtClean="0">
                <a:latin typeface="標楷體" pitchFamily="65" charset="-120"/>
                <a:ea typeface="標楷體" pitchFamily="65" charset="-120"/>
                <a:cs typeface="Times New Roman"/>
              </a:rPr>
              <a:t>，</a:t>
            </a:r>
            <a:r>
              <a:rPr lang="zh-TW" altLang="zh-TW" sz="3600" b="1" kern="100" dirty="0" smtClean="0">
                <a:latin typeface="標楷體" pitchFamily="65" charset="-120"/>
                <a:ea typeface="標楷體" pitchFamily="65" charset="-120"/>
                <a:cs typeface="Times New Roman"/>
              </a:rPr>
              <a:t>每</a:t>
            </a:r>
            <a:r>
              <a:rPr lang="zh-TW" altLang="zh-TW" sz="3600" b="1" kern="100" dirty="0">
                <a:latin typeface="標楷體" pitchFamily="65" charset="-120"/>
                <a:ea typeface="標楷體" pitchFamily="65" charset="-120"/>
                <a:cs typeface="Times New Roman"/>
              </a:rPr>
              <a:t>年級</a:t>
            </a:r>
            <a:r>
              <a:rPr lang="zh-TW" altLang="zh-TW" sz="3600" b="1" kern="100" dirty="0" smtClean="0">
                <a:latin typeface="標楷體" pitchFamily="65" charset="-120"/>
                <a:ea typeface="標楷體" pitchFamily="65" charset="-120"/>
                <a:cs typeface="Times New Roman"/>
              </a:rPr>
              <a:t>有</a:t>
            </a:r>
            <a:r>
              <a:rPr lang="en-US" altLang="zh-TW" sz="3600" b="1" kern="100" dirty="0">
                <a:latin typeface="標楷體" pitchFamily="65" charset="-120"/>
                <a:ea typeface="標楷體" pitchFamily="65" charset="-120"/>
                <a:cs typeface="Times New Roman"/>
              </a:rPr>
              <a:t>9</a:t>
            </a:r>
            <a:r>
              <a:rPr lang="zh-TW" altLang="en-US" sz="3600" b="1" kern="100" dirty="0" smtClean="0">
                <a:latin typeface="標楷體" pitchFamily="65" charset="-120"/>
                <a:ea typeface="標楷體" pitchFamily="65" charset="-120"/>
                <a:cs typeface="Times New Roman"/>
              </a:rPr>
              <a:t>個</a:t>
            </a:r>
            <a:r>
              <a:rPr lang="zh-TW" altLang="zh-TW" sz="3600" b="1" kern="100" dirty="0" smtClean="0">
                <a:latin typeface="標楷體" pitchFamily="65" charset="-120"/>
                <a:ea typeface="標楷體" pitchFamily="65" charset="-120"/>
                <a:cs typeface="Times New Roman"/>
              </a:rPr>
              <a:t>班</a:t>
            </a:r>
            <a:r>
              <a:rPr lang="zh-TW" altLang="zh-TW" sz="3600" b="1" kern="100" dirty="0">
                <a:latin typeface="標楷體" pitchFamily="65" charset="-120"/>
                <a:ea typeface="標楷體" pitchFamily="65" charset="-120"/>
                <a:cs typeface="Times New Roman"/>
              </a:rPr>
              <a:t>，面對少</a:t>
            </a:r>
            <a:r>
              <a:rPr lang="zh-TW" altLang="zh-TW" sz="3600" b="1" kern="100" dirty="0" smtClean="0">
                <a:latin typeface="標楷體" pitchFamily="65" charset="-120"/>
                <a:ea typeface="標楷體" pitchFamily="65" charset="-120"/>
                <a:cs typeface="Times New Roman"/>
              </a:rPr>
              <a:t>子</a:t>
            </a:r>
            <a:r>
              <a:rPr lang="zh-TW" altLang="en-US" sz="3600" b="1" kern="100" dirty="0" smtClean="0">
                <a:latin typeface="標楷體" pitchFamily="65" charset="-120"/>
                <a:ea typeface="標楷體" pitchFamily="65" charset="-120"/>
                <a:cs typeface="Times New Roman"/>
              </a:rPr>
              <a:t>女</a:t>
            </a:r>
            <a:r>
              <a:rPr lang="zh-TW" altLang="zh-TW" sz="3600" b="1" kern="100" dirty="0" smtClean="0">
                <a:latin typeface="標楷體" pitchFamily="65" charset="-120"/>
                <a:ea typeface="標楷體" pitchFamily="65" charset="-120"/>
                <a:cs typeface="Times New Roman"/>
              </a:rPr>
              <a:t>化</a:t>
            </a:r>
            <a:r>
              <a:rPr lang="zh-TW" altLang="en-US" sz="3600" b="1" kern="100" dirty="0" smtClean="0">
                <a:latin typeface="標楷體" pitchFamily="65" charset="-120"/>
                <a:ea typeface="標楷體" pitchFamily="65" charset="-120"/>
                <a:cs typeface="Times New Roman"/>
              </a:rPr>
              <a:t>與學</a:t>
            </a:r>
            <a:r>
              <a:rPr lang="zh-TW" altLang="zh-TW" sz="3600" b="1" kern="100" dirty="0" smtClean="0">
                <a:latin typeface="標楷體" pitchFamily="65" charset="-120"/>
                <a:ea typeface="標楷體" pitchFamily="65" charset="-120"/>
                <a:cs typeface="Times New Roman"/>
              </a:rPr>
              <a:t>校</a:t>
            </a:r>
            <a:r>
              <a:rPr lang="zh-TW" altLang="zh-TW" sz="3600" b="1" kern="100" dirty="0">
                <a:latin typeface="標楷體" pitchFamily="65" charset="-120"/>
                <a:ea typeface="標楷體" pitchFamily="65" charset="-120"/>
                <a:cs typeface="Times New Roman"/>
              </a:rPr>
              <a:t>未來的競爭，科特色是</a:t>
            </a:r>
            <a:r>
              <a:rPr lang="zh-TW" altLang="zh-TW" sz="3600" b="1" kern="100" dirty="0" smtClean="0">
                <a:latin typeface="標楷體" pitchFamily="65" charset="-120"/>
                <a:ea typeface="標楷體" pitchFamily="65" charset="-120"/>
                <a:cs typeface="Times New Roman"/>
              </a:rPr>
              <a:t>重要</a:t>
            </a:r>
            <a:r>
              <a:rPr lang="zh-TW" altLang="en-US" sz="3600" b="1" kern="100" dirty="0" smtClean="0">
                <a:latin typeface="標楷體" pitchFamily="65" charset="-120"/>
                <a:ea typeface="標楷體" pitchFamily="65" charset="-120"/>
                <a:cs typeface="Times New Roman"/>
              </a:rPr>
              <a:t>的</a:t>
            </a:r>
            <a:r>
              <a:rPr lang="zh-TW" altLang="zh-TW" sz="3600" b="1" kern="100" dirty="0" smtClean="0">
                <a:latin typeface="標楷體" pitchFamily="65" charset="-120"/>
                <a:ea typeface="標楷體" pitchFamily="65" charset="-120"/>
                <a:cs typeface="Times New Roman"/>
              </a:rPr>
              <a:t>關鍵</a:t>
            </a:r>
            <a:r>
              <a:rPr lang="zh-TW" altLang="zh-TW" sz="3600" b="1" kern="100" dirty="0">
                <a:latin typeface="標楷體" pitchFamily="65" charset="-120"/>
                <a:ea typeface="標楷體" pitchFamily="65" charset="-120"/>
                <a:cs typeface="Times New Roman"/>
              </a:rPr>
              <a:t>，</a:t>
            </a:r>
            <a:r>
              <a:rPr lang="zh-TW" altLang="zh-TW" sz="3600" b="1" kern="100" dirty="0" smtClean="0">
                <a:latin typeface="標楷體" pitchFamily="65" charset="-120"/>
                <a:ea typeface="標楷體" pitchFamily="65" charset="-120"/>
                <a:cs typeface="Times New Roman"/>
              </a:rPr>
              <a:t>本校也</a:t>
            </a:r>
            <a:r>
              <a:rPr lang="zh-TW" altLang="zh-TW" sz="3600" b="1" kern="100" dirty="0">
                <a:latin typeface="標楷體" pitchFamily="65" charset="-120"/>
                <a:ea typeface="標楷體" pitchFamily="65" charset="-120"/>
                <a:cs typeface="Times New Roman"/>
              </a:rPr>
              <a:t>常</a:t>
            </a:r>
            <a:r>
              <a:rPr lang="zh-TW" altLang="zh-TW" sz="3600" b="1" kern="100" dirty="0" smtClean="0">
                <a:latin typeface="標楷體" pitchFamily="65" charset="-120"/>
                <a:ea typeface="標楷體" pitchFamily="65" charset="-120"/>
                <a:cs typeface="Times New Roman"/>
              </a:rPr>
              <a:t>在</a:t>
            </a:r>
            <a:r>
              <a:rPr lang="zh-TW" altLang="en-US" sz="3600" b="1" kern="100" dirty="0" smtClean="0">
                <a:latin typeface="標楷體" pitchFamily="65" charset="-120"/>
                <a:ea typeface="標楷體" pitchFamily="65" charset="-120"/>
                <a:cs typeface="Times New Roman"/>
              </a:rPr>
              <a:t>專業</a:t>
            </a:r>
            <a:r>
              <a:rPr lang="zh-TW" altLang="zh-TW" sz="3600" b="1" kern="100" dirty="0" smtClean="0">
                <a:latin typeface="標楷體" pitchFamily="65" charset="-120"/>
                <a:ea typeface="標楷體" pitchFamily="65" charset="-120"/>
                <a:cs typeface="Times New Roman"/>
              </a:rPr>
              <a:t>諮詢</a:t>
            </a:r>
            <a:r>
              <a:rPr lang="zh-TW" altLang="zh-TW" sz="3600" b="1" kern="100" dirty="0">
                <a:latin typeface="標楷體" pitchFamily="65" charset="-120"/>
                <a:ea typeface="標楷體" pitchFamily="65" charset="-120"/>
                <a:cs typeface="Times New Roman"/>
              </a:rPr>
              <a:t>中被質疑群科太相似而無特色可言，可否請教羅商在群科特色及班級調整的經驗及</a:t>
            </a:r>
            <a:r>
              <a:rPr lang="zh-TW" altLang="zh-TW" sz="3600" b="1" kern="100" dirty="0" smtClean="0">
                <a:latin typeface="標楷體" pitchFamily="65" charset="-120"/>
                <a:ea typeface="標楷體" pitchFamily="65" charset="-120"/>
                <a:cs typeface="Times New Roman"/>
              </a:rPr>
              <a:t>建議</a:t>
            </a:r>
            <a:r>
              <a:rPr lang="zh-TW" altLang="en-US" sz="3600" b="1" kern="100" dirty="0" smtClean="0">
                <a:latin typeface="標楷體" pitchFamily="65" charset="-120"/>
                <a:ea typeface="標楷體" pitchFamily="65" charset="-120"/>
                <a:cs typeface="Times New Roman"/>
              </a:rPr>
              <a:t>為何</a:t>
            </a:r>
            <a:r>
              <a:rPr lang="zh-TW" altLang="zh-TW" sz="3600" b="1" kern="100" dirty="0" smtClean="0">
                <a:latin typeface="標楷體" pitchFamily="65" charset="-120"/>
                <a:ea typeface="標楷體" pitchFamily="65" charset="-120"/>
                <a:cs typeface="Times New Roman"/>
              </a:rPr>
              <a:t>？</a:t>
            </a:r>
            <a:endParaRPr lang="zh-TW" altLang="zh-TW" sz="3600" b="1" kern="100" dirty="0">
              <a:latin typeface="標楷體" pitchFamily="65" charset="-120"/>
              <a:ea typeface="標楷體" pitchFamily="65" charset="-120"/>
              <a:cs typeface="Times New Roman"/>
            </a:endParaRPr>
          </a:p>
        </p:txBody>
      </p:sp>
      <p:sp>
        <p:nvSpPr>
          <p:cNvPr id="6" name="Rectangle 2"/>
          <p:cNvSpPr txBox="1">
            <a:spLocks noChangeArrowheads="1"/>
          </p:cNvSpPr>
          <p:nvPr/>
        </p:nvSpPr>
        <p:spPr bwMode="auto">
          <a:xfrm>
            <a:off x="2411760" y="333375"/>
            <a:ext cx="4320480" cy="595313"/>
          </a:xfrm>
          <a:prstGeom prst="rect">
            <a:avLst/>
          </a:prstGeom>
          <a:ln>
            <a:noFill/>
            <a:headEnd/>
            <a:tailEnd/>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a:lstStyle>
          <a:p>
            <a:pPr>
              <a:defRPr/>
            </a:pPr>
            <a:r>
              <a:rPr lang="zh-TW" altLang="en-US" sz="4000" b="1" kern="0" dirty="0" smtClean="0">
                <a:solidFill>
                  <a:srgbClr val="FF0000"/>
                </a:solidFill>
                <a:latin typeface="標楷體" pitchFamily="65" charset="-120"/>
                <a:ea typeface="標楷體" pitchFamily="65" charset="-120"/>
              </a:rPr>
              <a:t>問題與交流</a:t>
            </a:r>
            <a:endParaRPr lang="zh-TW" altLang="en-US" sz="4000" b="1" kern="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435071446"/>
      </p:ext>
    </p:extLst>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5556" y="1196752"/>
            <a:ext cx="7992888" cy="5078313"/>
          </a:xfrm>
          <a:prstGeom prst="rect">
            <a:avLst/>
          </a:prstGeom>
        </p:spPr>
        <p:txBody>
          <a:bodyPr wrap="square">
            <a:spAutoFit/>
          </a:bodyPr>
          <a:lstStyle/>
          <a:p>
            <a:pPr marL="534988" marR="71755" indent="-534988" algn="just">
              <a:spcAft>
                <a:spcPts val="0"/>
              </a:spcAft>
              <a:buFont typeface="+mj-lt"/>
              <a:buAutoNum type="arabicPeriod" startAt="2"/>
            </a:pPr>
            <a:r>
              <a:rPr lang="zh-TW" altLang="zh-TW" sz="3600" b="1" kern="100" dirty="0">
                <a:latin typeface="標楷體" pitchFamily="65" charset="-120"/>
                <a:ea typeface="標楷體" pitchFamily="65" charset="-120"/>
                <a:cs typeface="Times New Roman"/>
              </a:rPr>
              <a:t>由於</a:t>
            </a:r>
            <a:r>
              <a:rPr lang="zh-TW" altLang="zh-TW" sz="3600" b="1" kern="100" dirty="0" smtClean="0">
                <a:latin typeface="標楷體" pitchFamily="65" charset="-120"/>
                <a:ea typeface="標楷體" pitchFamily="65" charset="-120"/>
                <a:cs typeface="Times New Roman"/>
              </a:rPr>
              <a:t>近</a:t>
            </a:r>
            <a:r>
              <a:rPr lang="zh-TW" altLang="en-US" sz="3600" b="1" kern="100" dirty="0" smtClean="0">
                <a:latin typeface="標楷體" pitchFamily="65" charset="-120"/>
                <a:ea typeface="標楷體" pitchFamily="65" charset="-120"/>
                <a:cs typeface="Times New Roman"/>
              </a:rPr>
              <a:t>年</a:t>
            </a:r>
            <a:r>
              <a:rPr lang="zh-TW" altLang="zh-TW" sz="3600" b="1" kern="100" dirty="0" smtClean="0">
                <a:latin typeface="標楷體" pitchFamily="65" charset="-120"/>
                <a:ea typeface="標楷體" pitchFamily="65" charset="-120"/>
                <a:cs typeface="Times New Roman"/>
              </a:rPr>
              <a:t>來</a:t>
            </a:r>
            <a:r>
              <a:rPr lang="zh-TW" altLang="zh-TW" sz="3600" b="1" kern="100" dirty="0">
                <a:latin typeface="標楷體" pitchFamily="65" charset="-120"/>
                <a:ea typeface="標楷體" pitchFamily="65" charset="-120"/>
                <a:cs typeface="Times New Roman"/>
              </a:rPr>
              <a:t>在技職教育的翻轉下，實習處業務量增加不少，行政人員常因業務新</a:t>
            </a:r>
            <a:r>
              <a:rPr lang="zh-TW" altLang="zh-TW" sz="3600" b="1" kern="100" dirty="0" smtClean="0">
                <a:latin typeface="標楷體" pitchFamily="65" charset="-120"/>
                <a:ea typeface="標楷體" pitchFamily="65" charset="-120"/>
                <a:cs typeface="Times New Roman"/>
              </a:rPr>
              <a:t>增加</a:t>
            </a:r>
            <a:r>
              <a:rPr lang="zh-TW" altLang="en-US" sz="3600" b="1" kern="100" dirty="0" smtClean="0">
                <a:latin typeface="標楷體"/>
                <a:ea typeface="標楷體"/>
                <a:cs typeface="Times New Roman"/>
              </a:rPr>
              <a:t>、</a:t>
            </a:r>
            <a:r>
              <a:rPr lang="zh-TW" altLang="zh-TW" sz="3600" b="1" kern="100" dirty="0" smtClean="0">
                <a:latin typeface="標楷體" pitchFamily="65" charset="-120"/>
                <a:ea typeface="標楷體" pitchFamily="65" charset="-120"/>
                <a:cs typeface="Times New Roman"/>
              </a:rPr>
              <a:t>舊</a:t>
            </a:r>
            <a:r>
              <a:rPr lang="zh-TW" altLang="zh-TW" sz="3600" b="1" kern="100" dirty="0">
                <a:latin typeface="標楷體" pitchFamily="65" charset="-120"/>
                <a:ea typeface="標楷體" pitchFamily="65" charset="-120"/>
                <a:cs typeface="Times New Roman"/>
              </a:rPr>
              <a:t>業務無去除，而處於不穩定狀態</a:t>
            </a:r>
            <a:r>
              <a:rPr lang="zh-TW" altLang="zh-TW" sz="3600" b="1" kern="100" dirty="0" smtClean="0">
                <a:latin typeface="標楷體" pitchFamily="65" charset="-120"/>
                <a:ea typeface="標楷體" pitchFamily="65" charset="-120"/>
                <a:cs typeface="Times New Roman"/>
              </a:rPr>
              <a:t>，科</a:t>
            </a:r>
            <a:r>
              <a:rPr lang="zh-TW" altLang="zh-TW" sz="3600" b="1" kern="100" dirty="0">
                <a:latin typeface="標楷體" pitchFamily="65" charset="-120"/>
                <a:ea typeface="標楷體" pitchFamily="65" charset="-120"/>
                <a:cs typeface="Times New Roman"/>
              </a:rPr>
              <a:t>主任沒有</a:t>
            </a:r>
            <a:r>
              <a:rPr lang="zh-TW" altLang="zh-TW" sz="3600" b="1" kern="100" dirty="0" smtClean="0">
                <a:latin typeface="標楷體" pitchFamily="65" charset="-120"/>
                <a:ea typeface="標楷體" pitchFamily="65" charset="-120"/>
                <a:cs typeface="Times New Roman"/>
              </a:rPr>
              <a:t>技士</a:t>
            </a:r>
            <a:r>
              <a:rPr lang="zh-TW" altLang="en-US" sz="3600" b="1" kern="100" dirty="0" smtClean="0">
                <a:latin typeface="標楷體"/>
                <a:ea typeface="標楷體"/>
                <a:cs typeface="Times New Roman"/>
              </a:rPr>
              <a:t>、</a:t>
            </a:r>
            <a:r>
              <a:rPr lang="zh-TW" altLang="zh-TW" sz="3600" b="1" kern="100" dirty="0" smtClean="0">
                <a:latin typeface="標楷體" pitchFamily="65" charset="-120"/>
                <a:ea typeface="標楷體" pitchFamily="65" charset="-120"/>
                <a:cs typeface="Times New Roman"/>
              </a:rPr>
              <a:t>技</a:t>
            </a:r>
            <a:r>
              <a:rPr lang="zh-TW" altLang="zh-TW" sz="3600" b="1" kern="100" dirty="0">
                <a:latin typeface="標楷體" pitchFamily="65" charset="-120"/>
                <a:ea typeface="標楷體" pitchFamily="65" charset="-120"/>
                <a:cs typeface="Times New Roman"/>
              </a:rPr>
              <a:t>佐輔助，科的行政就是科主任一人業務，電算中心</a:t>
            </a:r>
            <a:r>
              <a:rPr lang="zh-TW" altLang="zh-TW" sz="3600" b="1" kern="100" dirty="0" smtClean="0">
                <a:latin typeface="標楷體" pitchFamily="65" charset="-120"/>
                <a:ea typeface="標楷體" pitchFamily="65" charset="-120"/>
                <a:cs typeface="Times New Roman"/>
              </a:rPr>
              <a:t>也</a:t>
            </a:r>
            <a:r>
              <a:rPr lang="zh-TW" altLang="en-US" sz="3600" b="1" kern="100" dirty="0" smtClean="0">
                <a:latin typeface="標楷體" pitchFamily="65" charset="-120"/>
                <a:ea typeface="標楷體" pitchFamily="65" charset="-120"/>
                <a:cs typeface="Times New Roman"/>
              </a:rPr>
              <a:t>歸屬</a:t>
            </a:r>
            <a:r>
              <a:rPr lang="zh-TW" altLang="zh-TW" sz="3600" b="1" kern="100" dirty="0">
                <a:latin typeface="標楷體" pitchFamily="65" charset="-120"/>
                <a:ea typeface="標楷體" pitchFamily="65" charset="-120"/>
                <a:cs typeface="Times New Roman"/>
              </a:rPr>
              <a:t>實習處</a:t>
            </a:r>
            <a:r>
              <a:rPr lang="zh-TW" altLang="zh-TW" sz="3600" b="1" kern="100" dirty="0" smtClean="0">
                <a:latin typeface="標楷體" pitchFamily="65" charset="-120"/>
                <a:ea typeface="標楷體" pitchFamily="65" charset="-120"/>
                <a:cs typeface="Times New Roman"/>
              </a:rPr>
              <a:t>資</a:t>
            </a:r>
            <a:r>
              <a:rPr lang="zh-TW" altLang="zh-TW" sz="3600" b="1" kern="100" dirty="0">
                <a:latin typeface="標楷體" pitchFamily="65" charset="-120"/>
                <a:ea typeface="標楷體" pitchFamily="65" charset="-120"/>
                <a:cs typeface="Times New Roman"/>
              </a:rPr>
              <a:t>處</a:t>
            </a:r>
            <a:r>
              <a:rPr lang="zh-TW" altLang="zh-TW" sz="3600" b="1" kern="100" dirty="0" smtClean="0">
                <a:latin typeface="標楷體" pitchFamily="65" charset="-120"/>
                <a:ea typeface="標楷體" pitchFamily="65" charset="-120"/>
                <a:cs typeface="Times New Roman"/>
              </a:rPr>
              <a:t>科</a:t>
            </a:r>
            <a:r>
              <a:rPr lang="zh-TW" altLang="en-US" sz="3600" b="1" kern="100" dirty="0" smtClean="0">
                <a:latin typeface="標楷體" pitchFamily="65" charset="-120"/>
                <a:ea typeface="標楷體" pitchFamily="65" charset="-120"/>
                <a:cs typeface="Times New Roman"/>
              </a:rPr>
              <a:t>之</a:t>
            </a:r>
            <a:r>
              <a:rPr lang="zh-TW" altLang="zh-TW" sz="3600" b="1" kern="100" dirty="0" smtClean="0">
                <a:latin typeface="標楷體" pitchFamily="65" charset="-120"/>
                <a:ea typeface="標楷體" pitchFamily="65" charset="-120"/>
                <a:cs typeface="Times New Roman"/>
              </a:rPr>
              <a:t>行政範圍，</a:t>
            </a:r>
            <a:r>
              <a:rPr lang="zh-TW" altLang="zh-TW" sz="3600" b="1" kern="100" dirty="0">
                <a:latin typeface="標楷體" pitchFamily="65" charset="-120"/>
                <a:ea typeface="標楷體" pitchFamily="65" charset="-120"/>
                <a:cs typeface="Times New Roman"/>
              </a:rPr>
              <a:t>羅商</a:t>
            </a:r>
            <a:r>
              <a:rPr lang="zh-TW" altLang="en-US" sz="3600" b="1" kern="100" dirty="0">
                <a:latin typeface="標楷體" pitchFamily="65" charset="-120"/>
                <a:ea typeface="標楷體" pitchFamily="65" charset="-120"/>
                <a:cs typeface="Times New Roman"/>
              </a:rPr>
              <a:t>與</a:t>
            </a:r>
            <a:r>
              <a:rPr lang="zh-TW" altLang="zh-TW" sz="3600" b="1" kern="100" dirty="0">
                <a:latin typeface="標楷體" pitchFamily="65" charset="-120"/>
                <a:ea typeface="標楷體" pitchFamily="65" charset="-120"/>
                <a:cs typeface="Times New Roman"/>
              </a:rPr>
              <a:t>花商質性</a:t>
            </a:r>
            <a:r>
              <a:rPr lang="zh-TW" altLang="zh-TW" sz="3600" b="1" kern="100" dirty="0" smtClean="0">
                <a:latin typeface="標楷體" pitchFamily="65" charset="-120"/>
                <a:ea typeface="標楷體" pitchFamily="65" charset="-120"/>
                <a:cs typeface="Times New Roman"/>
              </a:rPr>
              <a:t>相</a:t>
            </a:r>
            <a:r>
              <a:rPr lang="zh-TW" altLang="en-US" sz="3600" b="1" kern="100" dirty="0" smtClean="0">
                <a:latin typeface="標楷體" pitchFamily="65" charset="-120"/>
                <a:ea typeface="標楷體" pitchFamily="65" charset="-120"/>
                <a:cs typeface="Times New Roman"/>
              </a:rPr>
              <a:t>近</a:t>
            </a:r>
            <a:r>
              <a:rPr lang="zh-TW" altLang="zh-TW" sz="3600" b="1" kern="100" dirty="0" smtClean="0">
                <a:latin typeface="標楷體" pitchFamily="65" charset="-120"/>
                <a:ea typeface="標楷體" pitchFamily="65" charset="-120"/>
                <a:cs typeface="Times New Roman"/>
              </a:rPr>
              <a:t>，請問</a:t>
            </a:r>
            <a:r>
              <a:rPr lang="zh-TW" altLang="zh-TW" sz="3600" b="1" kern="100" dirty="0">
                <a:latin typeface="標楷體" pitchFamily="65" charset="-120"/>
                <a:ea typeface="標楷體" pitchFamily="65" charset="-120"/>
                <a:cs typeface="Times New Roman"/>
              </a:rPr>
              <a:t>羅商在這方面如何面對處置？</a:t>
            </a:r>
          </a:p>
        </p:txBody>
      </p:sp>
      <p:sp>
        <p:nvSpPr>
          <p:cNvPr id="5" name="Rectangle 2"/>
          <p:cNvSpPr txBox="1">
            <a:spLocks noChangeArrowheads="1"/>
          </p:cNvSpPr>
          <p:nvPr/>
        </p:nvSpPr>
        <p:spPr bwMode="auto">
          <a:xfrm>
            <a:off x="2411760" y="333375"/>
            <a:ext cx="4320480" cy="595313"/>
          </a:xfrm>
          <a:prstGeom prst="rect">
            <a:avLst/>
          </a:prstGeom>
          <a:ln>
            <a:noFill/>
            <a:headEnd/>
            <a:tailEnd/>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a:lstStyle>
          <a:p>
            <a:pPr>
              <a:defRPr/>
            </a:pPr>
            <a:r>
              <a:rPr lang="zh-TW" altLang="en-US" sz="4000" b="1" kern="0" dirty="0" smtClean="0">
                <a:solidFill>
                  <a:srgbClr val="FF0000"/>
                </a:solidFill>
                <a:latin typeface="標楷體" pitchFamily="65" charset="-120"/>
                <a:ea typeface="標楷體" pitchFamily="65" charset="-120"/>
              </a:rPr>
              <a:t>問題與交流</a:t>
            </a:r>
            <a:endParaRPr lang="zh-TW" altLang="en-US" sz="4000" b="1" kern="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387230130"/>
      </p:ext>
    </p:extLst>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5556" y="1197750"/>
            <a:ext cx="7992888" cy="3416320"/>
          </a:xfrm>
          <a:prstGeom prst="rect">
            <a:avLst/>
          </a:prstGeom>
        </p:spPr>
        <p:txBody>
          <a:bodyPr wrap="square">
            <a:spAutoFit/>
          </a:bodyPr>
          <a:lstStyle/>
          <a:p>
            <a:pPr marL="534988" marR="71755" indent="-534988" algn="just">
              <a:spcAft>
                <a:spcPts val="0"/>
              </a:spcAft>
              <a:buFont typeface="+mj-lt"/>
              <a:buAutoNum type="arabicPeriod" startAt="3"/>
            </a:pPr>
            <a:r>
              <a:rPr lang="zh-TW" altLang="zh-TW" sz="3600" b="1" kern="100" dirty="0" smtClean="0">
                <a:latin typeface="標楷體" pitchFamily="65" charset="-120"/>
                <a:ea typeface="標楷體" pitchFamily="65" charset="-120"/>
                <a:cs typeface="Times New Roman"/>
              </a:rPr>
              <a:t>有關</a:t>
            </a:r>
            <a:r>
              <a:rPr lang="zh-TW" altLang="en-US" sz="3600" b="1" kern="100" dirty="0" smtClean="0">
                <a:latin typeface="標楷體" pitchFamily="65" charset="-120"/>
                <a:ea typeface="標楷體" pitchFamily="65" charset="-120"/>
                <a:cs typeface="Times New Roman"/>
              </a:rPr>
              <a:t>辦理</a:t>
            </a:r>
            <a:r>
              <a:rPr lang="zh-TW" altLang="zh-TW" sz="3600" b="1" kern="100" dirty="0" smtClean="0">
                <a:latin typeface="標楷體" pitchFamily="65" charset="-120"/>
                <a:ea typeface="標楷體" pitchFamily="65" charset="-120"/>
                <a:cs typeface="Times New Roman"/>
              </a:rPr>
              <a:t>國中</a:t>
            </a:r>
            <a:r>
              <a:rPr lang="zh-TW" altLang="zh-TW" sz="3600" b="1" kern="100" dirty="0">
                <a:latin typeface="標楷體" pitchFamily="65" charset="-120"/>
                <a:ea typeface="標楷體" pitchFamily="65" charset="-120"/>
                <a:cs typeface="Times New Roman"/>
              </a:rPr>
              <a:t>端的親師體驗活動</a:t>
            </a:r>
            <a:r>
              <a:rPr lang="zh-TW" altLang="zh-TW" sz="3600" b="1" kern="100" dirty="0" smtClean="0">
                <a:latin typeface="標楷體" pitchFamily="65" charset="-120"/>
                <a:ea typeface="標楷體" pitchFamily="65" charset="-120"/>
                <a:cs typeface="Times New Roman"/>
              </a:rPr>
              <a:t>，</a:t>
            </a:r>
            <a:r>
              <a:rPr lang="zh-TW" altLang="en-US" sz="3600" b="1" kern="100" dirty="0" smtClean="0">
                <a:latin typeface="標楷體" pitchFamily="65" charset="-120"/>
                <a:ea typeface="標楷體" pitchFamily="65" charset="-120"/>
                <a:cs typeface="Times New Roman"/>
              </a:rPr>
              <a:t>本校</a:t>
            </a:r>
            <a:r>
              <a:rPr lang="zh-TW" altLang="zh-TW" sz="3600" b="1" kern="100" dirty="0" smtClean="0">
                <a:latin typeface="標楷體" pitchFamily="65" charset="-120"/>
                <a:ea typeface="標楷體" pitchFamily="65" charset="-120"/>
                <a:cs typeface="Times New Roman"/>
              </a:rPr>
              <a:t>兩年來</a:t>
            </a:r>
            <a:r>
              <a:rPr lang="zh-TW" altLang="zh-TW" sz="3600" b="1" kern="100" dirty="0">
                <a:latin typeface="標楷體" pitchFamily="65" charset="-120"/>
                <a:ea typeface="標楷體" pitchFamily="65" charset="-120"/>
                <a:cs typeface="Times New Roman"/>
              </a:rPr>
              <a:t>的宣傳成效都有限，常常是由校內教師找來的</a:t>
            </a:r>
            <a:r>
              <a:rPr lang="zh-TW" altLang="zh-TW" sz="3600" b="1" kern="100" dirty="0" smtClean="0">
                <a:latin typeface="標楷體" pitchFamily="65" charset="-120"/>
                <a:ea typeface="標楷體" pitchFamily="65" charset="-120"/>
                <a:cs typeface="Times New Roman"/>
              </a:rPr>
              <a:t>親友</a:t>
            </a:r>
            <a:r>
              <a:rPr lang="zh-TW" altLang="en-US" sz="3600" b="1" kern="100" dirty="0" smtClean="0">
                <a:latin typeface="標楷體"/>
                <a:ea typeface="標楷體"/>
                <a:cs typeface="Times New Roman"/>
              </a:rPr>
              <a:t>、</a:t>
            </a:r>
            <a:r>
              <a:rPr lang="zh-TW" altLang="zh-TW" sz="3600" b="1" kern="100" dirty="0" smtClean="0">
                <a:latin typeface="標楷體" pitchFamily="65" charset="-120"/>
                <a:ea typeface="標楷體" pitchFamily="65" charset="-120"/>
                <a:cs typeface="Times New Roman"/>
              </a:rPr>
              <a:t>同事</a:t>
            </a:r>
            <a:r>
              <a:rPr lang="zh-TW" altLang="zh-TW" sz="3600" b="1" kern="100" dirty="0">
                <a:latin typeface="標楷體" pitchFamily="65" charset="-120"/>
                <a:ea typeface="標楷體" pitchFamily="65" charset="-120"/>
                <a:cs typeface="Times New Roman"/>
              </a:rPr>
              <a:t>參與，未能實際達到</a:t>
            </a:r>
            <a:r>
              <a:rPr lang="zh-TW" altLang="zh-TW" sz="3600" b="1" kern="100" dirty="0" smtClean="0">
                <a:latin typeface="標楷體" pitchFamily="65" charset="-120"/>
                <a:ea typeface="標楷體" pitchFamily="65" charset="-120"/>
                <a:cs typeface="Times New Roman"/>
              </a:rPr>
              <a:t>宣傳效</a:t>
            </a:r>
            <a:r>
              <a:rPr lang="zh-TW" altLang="en-US" sz="3600" b="1" kern="100" dirty="0" smtClean="0">
                <a:latin typeface="標楷體" pitchFamily="65" charset="-120"/>
                <a:ea typeface="標楷體" pitchFamily="65" charset="-120"/>
                <a:cs typeface="Times New Roman"/>
              </a:rPr>
              <a:t>果</a:t>
            </a:r>
            <a:r>
              <a:rPr lang="zh-TW" altLang="zh-TW" sz="3600" b="1" kern="100" dirty="0" smtClean="0">
                <a:latin typeface="標楷體" pitchFamily="65" charset="-120"/>
                <a:ea typeface="標楷體" pitchFamily="65" charset="-120"/>
                <a:cs typeface="Times New Roman"/>
              </a:rPr>
              <a:t>，</a:t>
            </a:r>
            <a:r>
              <a:rPr lang="zh-TW" altLang="zh-TW" sz="3600" b="1" kern="100" dirty="0">
                <a:latin typeface="標楷體" pitchFamily="65" charset="-120"/>
                <a:ea typeface="標楷體" pitchFamily="65" charset="-120"/>
                <a:cs typeface="Times New Roman"/>
              </a:rPr>
              <a:t>不知羅商有無更</a:t>
            </a:r>
            <a:r>
              <a:rPr lang="zh-TW" altLang="zh-TW" sz="3600" b="1" kern="100" dirty="0" smtClean="0">
                <a:latin typeface="標楷體" pitchFamily="65" charset="-120"/>
                <a:ea typeface="標楷體" pitchFamily="65" charset="-120"/>
                <a:cs typeface="Times New Roman"/>
              </a:rPr>
              <a:t>有效</a:t>
            </a:r>
            <a:r>
              <a:rPr lang="zh-TW" altLang="en-US" sz="3600" b="1" kern="100" dirty="0" smtClean="0">
                <a:latin typeface="標楷體" pitchFamily="65" charset="-120"/>
                <a:ea typeface="標楷體" pitchFamily="65" charset="-120"/>
                <a:cs typeface="Times New Roman"/>
              </a:rPr>
              <a:t>的</a:t>
            </a:r>
            <a:r>
              <a:rPr lang="zh-TW" altLang="zh-TW" sz="3600" b="1" kern="100" dirty="0" smtClean="0">
                <a:latin typeface="標楷體" pitchFamily="65" charset="-120"/>
                <a:ea typeface="標楷體" pitchFamily="65" charset="-120"/>
                <a:cs typeface="Times New Roman"/>
              </a:rPr>
              <a:t>宣傳模式</a:t>
            </a:r>
            <a:r>
              <a:rPr lang="zh-TW" altLang="en-US" sz="3600" b="1" kern="100" dirty="0" smtClean="0">
                <a:latin typeface="標楷體" pitchFamily="65" charset="-120"/>
                <a:ea typeface="標楷體" pitchFamily="65" charset="-120"/>
                <a:cs typeface="Times New Roman"/>
              </a:rPr>
              <a:t>何供借鏡？</a:t>
            </a:r>
            <a:endParaRPr lang="zh-TW" altLang="en-US" sz="3600" b="1" kern="100" dirty="0">
              <a:latin typeface="標楷體" pitchFamily="65" charset="-120"/>
              <a:ea typeface="標楷體" pitchFamily="65" charset="-120"/>
              <a:cs typeface="Times New Roman"/>
            </a:endParaRPr>
          </a:p>
        </p:txBody>
      </p:sp>
      <p:sp>
        <p:nvSpPr>
          <p:cNvPr id="5" name="Rectangle 2"/>
          <p:cNvSpPr txBox="1">
            <a:spLocks noChangeArrowheads="1"/>
          </p:cNvSpPr>
          <p:nvPr/>
        </p:nvSpPr>
        <p:spPr bwMode="auto">
          <a:xfrm>
            <a:off x="2411760" y="333375"/>
            <a:ext cx="4320480" cy="595313"/>
          </a:xfrm>
          <a:prstGeom prst="rect">
            <a:avLst/>
          </a:prstGeom>
          <a:ln>
            <a:noFill/>
            <a:headEnd/>
            <a:tailEnd/>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a:lstStyle>
          <a:p>
            <a:pPr>
              <a:defRPr/>
            </a:pPr>
            <a:r>
              <a:rPr lang="zh-TW" altLang="en-US" sz="4000" b="1" kern="0" dirty="0" smtClean="0">
                <a:solidFill>
                  <a:srgbClr val="FF0000"/>
                </a:solidFill>
                <a:latin typeface="標楷體" pitchFamily="65" charset="-120"/>
                <a:ea typeface="標楷體" pitchFamily="65" charset="-120"/>
              </a:rPr>
              <a:t>問題與交流</a:t>
            </a:r>
            <a:endParaRPr lang="zh-TW" altLang="en-US" sz="4000" b="1" kern="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4121494714"/>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標題 1"/>
          <p:cNvSpPr>
            <a:spLocks noGrp="1"/>
          </p:cNvSpPr>
          <p:nvPr>
            <p:ph type="title"/>
          </p:nvPr>
        </p:nvSpPr>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學校概況</a:t>
            </a:r>
          </a:p>
        </p:txBody>
      </p:sp>
      <p:pic>
        <p:nvPicPr>
          <p:cNvPr id="7172" name="Picture 2" descr="花商平面圖981228全"/>
          <p:cNvPicPr>
            <a:picLocks noGrp="1" noChangeAspect="1" noChangeArrowheads="1"/>
          </p:cNvPicPr>
          <p:nvPr>
            <p:ph idx="1"/>
          </p:nvPr>
        </p:nvPicPr>
        <p:blipFill>
          <a:blip r:embed="rId2" cstate="print"/>
          <a:srcRect/>
          <a:stretch>
            <a:fillRect/>
          </a:stretch>
        </p:blipFill>
        <p:spPr bwMode="auto">
          <a:xfrm>
            <a:off x="4356100" y="1196975"/>
            <a:ext cx="4352925" cy="2967038"/>
          </a:xfrm>
          <a:effectLst>
            <a:outerShdw blurRad="292100" dist="139700" dir="2700000" algn="tl" rotWithShape="0">
              <a:srgbClr val="333333">
                <a:alpha val="65000"/>
              </a:srgbClr>
            </a:outerShdw>
          </a:effectLst>
        </p:spPr>
      </p:pic>
      <p:pic>
        <p:nvPicPr>
          <p:cNvPr id="4" name="Picture 28" descr="dcp_0540"/>
          <p:cNvPicPr>
            <a:picLocks noChangeAspect="1" noChangeArrowheads="1"/>
          </p:cNvPicPr>
          <p:nvPr/>
        </p:nvPicPr>
        <p:blipFill>
          <a:blip r:embed="rId3" cstate="print"/>
          <a:srcRect/>
          <a:stretch>
            <a:fillRect/>
          </a:stretch>
        </p:blipFill>
        <p:spPr bwMode="auto">
          <a:xfrm>
            <a:off x="611560" y="2852936"/>
            <a:ext cx="3203575" cy="1982788"/>
          </a:xfrm>
          <a:prstGeom prst="roundRect">
            <a:avLst/>
          </a:prstGeom>
          <a:noFill/>
          <a:ln w="101600">
            <a:solidFill>
              <a:schemeClr val="bg1"/>
            </a:solidFill>
            <a:miter lim="800000"/>
            <a:headEnd/>
            <a:tailEnd/>
          </a:ln>
          <a:effectLst>
            <a:outerShdw dist="35921" dir="2700000" algn="ctr" rotWithShape="0">
              <a:srgbClr val="808080">
                <a:alpha val="50000"/>
              </a:srgbClr>
            </a:outerShdw>
          </a:effectLst>
        </p:spPr>
      </p:pic>
      <p:sp>
        <p:nvSpPr>
          <p:cNvPr id="7173" name="文字方塊 5"/>
          <p:cNvSpPr txBox="1">
            <a:spLocks noChangeArrowheads="1"/>
          </p:cNvSpPr>
          <p:nvPr/>
        </p:nvSpPr>
        <p:spPr bwMode="auto">
          <a:xfrm>
            <a:off x="360363" y="1557338"/>
            <a:ext cx="3851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spcBef>
                <a:spcPct val="20000"/>
              </a:spcBef>
            </a:pPr>
            <a:r>
              <a:rPr lang="zh-TW" altLang="en-US" sz="2400" b="1">
                <a:latin typeface="Times New Roman" pitchFamily="18" charset="0"/>
                <a:ea typeface="標楷體" pitchFamily="65" charset="-120"/>
                <a:cs typeface="Times New Roman" pitchFamily="18" charset="0"/>
              </a:rPr>
              <a:t>花蓮高商位於花蓮市中心，校地面積共</a:t>
            </a:r>
            <a:r>
              <a:rPr lang="en-US" altLang="zh-TW" sz="2400" b="1">
                <a:latin typeface="Times New Roman" pitchFamily="18" charset="0"/>
                <a:ea typeface="標楷體" pitchFamily="65" charset="-120"/>
                <a:cs typeface="Times New Roman" pitchFamily="18" charset="0"/>
              </a:rPr>
              <a:t>44,809</a:t>
            </a:r>
            <a:r>
              <a:rPr lang="zh-TW" altLang="en-US" sz="2400" b="1">
                <a:latin typeface="Times New Roman" pitchFamily="18" charset="0"/>
                <a:ea typeface="標楷體" pitchFamily="65" charset="-120"/>
                <a:cs typeface="Times New Roman" pitchFamily="18" charset="0"/>
              </a:rPr>
              <a:t>平方公尺，是一所小而美的精緻高職。</a:t>
            </a:r>
          </a:p>
        </p:txBody>
      </p:sp>
      <p:grpSp>
        <p:nvGrpSpPr>
          <p:cNvPr id="2" name="Group 36"/>
          <p:cNvGrpSpPr>
            <a:grpSpLocks/>
          </p:cNvGrpSpPr>
          <p:nvPr/>
        </p:nvGrpSpPr>
        <p:grpSpPr bwMode="auto">
          <a:xfrm>
            <a:off x="107950" y="5135563"/>
            <a:ext cx="1800225" cy="1389062"/>
            <a:chOff x="113" y="2931"/>
            <a:chExt cx="1134" cy="875"/>
          </a:xfrm>
        </p:grpSpPr>
        <p:sp>
          <p:nvSpPr>
            <p:cNvPr id="7188" name="Rectangle 28"/>
            <p:cNvSpPr>
              <a:spLocks noChangeArrowheads="1"/>
            </p:cNvSpPr>
            <p:nvPr/>
          </p:nvSpPr>
          <p:spPr bwMode="auto">
            <a:xfrm>
              <a:off x="113" y="2931"/>
              <a:ext cx="1134" cy="875"/>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7189" name="Picture 20" descr="CIMG01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 y="2976"/>
              <a:ext cx="1044"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4"/>
          <p:cNvGrpSpPr>
            <a:grpSpLocks/>
          </p:cNvGrpSpPr>
          <p:nvPr/>
        </p:nvGrpSpPr>
        <p:grpSpPr bwMode="auto">
          <a:xfrm>
            <a:off x="1979613" y="5135563"/>
            <a:ext cx="1800225" cy="1389062"/>
            <a:chOff x="2403" y="3281"/>
            <a:chExt cx="1134" cy="875"/>
          </a:xfrm>
        </p:grpSpPr>
        <p:sp>
          <p:nvSpPr>
            <p:cNvPr id="7186" name="Rectangle 35"/>
            <p:cNvSpPr>
              <a:spLocks noChangeArrowheads="1"/>
            </p:cNvSpPr>
            <p:nvPr/>
          </p:nvSpPr>
          <p:spPr bwMode="auto">
            <a:xfrm>
              <a:off x="2403" y="3281"/>
              <a:ext cx="1134" cy="875"/>
            </a:xfrm>
            <a:prstGeom prst="ellipse">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5139" name="Picture 23" descr="CIMG0181"/>
            <p:cNvPicPr>
              <a:picLocks noChangeAspect="1" noChangeArrowheads="1"/>
            </p:cNvPicPr>
            <p:nvPr/>
          </p:nvPicPr>
          <p:blipFill>
            <a:blip r:embed="rId5" cstate="print"/>
            <a:srcRect/>
            <a:stretch>
              <a:fillRect/>
            </a:stretch>
          </p:blipFill>
          <p:spPr bwMode="auto">
            <a:xfrm>
              <a:off x="2445" y="3348"/>
              <a:ext cx="1046" cy="762"/>
            </a:xfrm>
            <a:prstGeom prst="ellipse">
              <a:avLst/>
            </a:prstGeom>
            <a:noFill/>
            <a:ln w="9525">
              <a:noFill/>
              <a:miter lim="800000"/>
              <a:headEnd/>
              <a:tailEnd/>
            </a:ln>
          </p:spPr>
        </p:pic>
      </p:grpSp>
      <p:grpSp>
        <p:nvGrpSpPr>
          <p:cNvPr id="5" name="Group 41"/>
          <p:cNvGrpSpPr>
            <a:grpSpLocks/>
          </p:cNvGrpSpPr>
          <p:nvPr/>
        </p:nvGrpSpPr>
        <p:grpSpPr bwMode="auto">
          <a:xfrm>
            <a:off x="7451725" y="4560888"/>
            <a:ext cx="1546225" cy="1963737"/>
            <a:chOff x="3312" y="709"/>
            <a:chExt cx="974" cy="1237"/>
          </a:xfrm>
        </p:grpSpPr>
        <p:sp>
          <p:nvSpPr>
            <p:cNvPr id="7184" name="Rectangle 34"/>
            <p:cNvSpPr>
              <a:spLocks noChangeArrowheads="1"/>
            </p:cNvSpPr>
            <p:nvPr/>
          </p:nvSpPr>
          <p:spPr bwMode="auto">
            <a:xfrm>
              <a:off x="3312" y="709"/>
              <a:ext cx="974" cy="1237"/>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7185" name="Picture 21" descr="CIMG017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5" y="785"/>
              <a:ext cx="830" cy="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3"/>
          <p:cNvGrpSpPr>
            <a:grpSpLocks/>
          </p:cNvGrpSpPr>
          <p:nvPr/>
        </p:nvGrpSpPr>
        <p:grpSpPr bwMode="auto">
          <a:xfrm>
            <a:off x="5651500" y="5135563"/>
            <a:ext cx="1800225" cy="1389062"/>
            <a:chOff x="3537" y="3068"/>
            <a:chExt cx="1134" cy="875"/>
          </a:xfrm>
        </p:grpSpPr>
        <p:sp>
          <p:nvSpPr>
            <p:cNvPr id="7182" name="Rectangle 33"/>
            <p:cNvSpPr>
              <a:spLocks noChangeArrowheads="1"/>
            </p:cNvSpPr>
            <p:nvPr/>
          </p:nvSpPr>
          <p:spPr bwMode="auto">
            <a:xfrm>
              <a:off x="3537" y="3068"/>
              <a:ext cx="1134" cy="875"/>
            </a:xfrm>
            <a:prstGeom prst="ellipse">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5135" name="Picture 42" descr="CIMG0175"/>
            <p:cNvPicPr>
              <a:picLocks noChangeAspect="1" noChangeArrowheads="1"/>
            </p:cNvPicPr>
            <p:nvPr/>
          </p:nvPicPr>
          <p:blipFill>
            <a:blip r:embed="rId7" cstate="print"/>
            <a:srcRect/>
            <a:stretch>
              <a:fillRect/>
            </a:stretch>
          </p:blipFill>
          <p:spPr bwMode="auto">
            <a:xfrm>
              <a:off x="3595" y="3134"/>
              <a:ext cx="1019" cy="764"/>
            </a:xfrm>
            <a:prstGeom prst="ellipse">
              <a:avLst/>
            </a:prstGeom>
            <a:noFill/>
            <a:ln w="9525">
              <a:noFill/>
              <a:miter lim="800000"/>
              <a:headEnd/>
              <a:tailEnd/>
            </a:ln>
          </p:spPr>
        </p:pic>
      </p:grpSp>
      <p:grpSp>
        <p:nvGrpSpPr>
          <p:cNvPr id="7" name="Group 46"/>
          <p:cNvGrpSpPr>
            <a:grpSpLocks/>
          </p:cNvGrpSpPr>
          <p:nvPr/>
        </p:nvGrpSpPr>
        <p:grpSpPr bwMode="auto">
          <a:xfrm>
            <a:off x="3851275" y="5135563"/>
            <a:ext cx="1800225" cy="1389062"/>
            <a:chOff x="1223" y="3281"/>
            <a:chExt cx="1134" cy="875"/>
          </a:xfrm>
        </p:grpSpPr>
        <p:sp>
          <p:nvSpPr>
            <p:cNvPr id="7180" name="Rectangle 32"/>
            <p:cNvSpPr>
              <a:spLocks noChangeArrowheads="1"/>
            </p:cNvSpPr>
            <p:nvPr/>
          </p:nvSpPr>
          <p:spPr bwMode="auto">
            <a:xfrm>
              <a:off x="1223" y="3281"/>
              <a:ext cx="1134" cy="875"/>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7181" name="Picture 45" descr="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5" y="3326"/>
              <a:ext cx="1043"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53" name="Rectangle 21"/>
          <p:cNvSpPr>
            <a:spLocks noChangeArrowheads="1"/>
          </p:cNvSpPr>
          <p:nvPr/>
        </p:nvSpPr>
        <p:spPr bwMode="auto">
          <a:xfrm>
            <a:off x="468313" y="1063625"/>
            <a:ext cx="1724025" cy="46196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nSpc>
                <a:spcPct val="80000"/>
              </a:lnSpc>
              <a:spcBef>
                <a:spcPct val="20000"/>
              </a:spcBef>
              <a:defRPr/>
            </a:pPr>
            <a:r>
              <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校地規模</a:t>
            </a:r>
          </a:p>
        </p:txBody>
      </p:sp>
    </p:spTree>
    <p:extLst>
      <p:ext uri="{BB962C8B-B14F-4D97-AF65-F5344CB8AC3E}">
        <p14:creationId xmlns:p14="http://schemas.microsoft.com/office/powerpoint/2010/main" val="78243722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wipe(left)">
                                      <p:cBhvr>
                                        <p:cTn id="7" dur="500"/>
                                        <p:tgtEl>
                                          <p:spTgt spid="717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wipe(left)">
                                      <p:cBhvr>
                                        <p:cTn id="15" dur="500"/>
                                        <p:tgtEl>
                                          <p:spTgt spid="7172"/>
                                        </p:tgtEl>
                                      </p:cBhvr>
                                    </p:animEffect>
                                  </p:childTnLst>
                                </p:cTn>
                              </p:par>
                            </p:childTnLst>
                          </p:cTn>
                        </p:par>
                        <p:par>
                          <p:cTn id="16" fill="hold" nodeType="afterGroup">
                            <p:stCondLst>
                              <p:cond delay="1500"/>
                            </p:stCondLst>
                            <p:childTnLst>
                              <p:par>
                                <p:cTn id="17" presetID="2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par>
                          <p:cTn id="21" fill="hold" nodeType="afterGroup">
                            <p:stCondLst>
                              <p:cond delay="2000"/>
                            </p:stCondLst>
                            <p:childTnLst>
                              <p:par>
                                <p:cTn id="22" presetID="2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childTnLst>
                                </p:cTn>
                              </p:par>
                            </p:childTnLst>
                          </p:cTn>
                        </p:par>
                        <p:par>
                          <p:cTn id="26" fill="hold" nodeType="afterGroup">
                            <p:stCondLst>
                              <p:cond delay="2500"/>
                            </p:stCondLst>
                            <p:childTnLst>
                              <p:par>
                                <p:cTn id="27" presetID="23"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3000"/>
                            </p:stCondLst>
                            <p:childTnLst>
                              <p:par>
                                <p:cTn id="32" presetID="23" presetClass="entr" presetSubtype="16"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childTnLst>
                                </p:cTn>
                              </p:par>
                            </p:childTnLst>
                          </p:cTn>
                        </p:par>
                        <p:par>
                          <p:cTn id="36" fill="hold" nodeType="afterGroup">
                            <p:stCondLst>
                              <p:cond delay="3500"/>
                            </p:stCondLst>
                            <p:childTnLst>
                              <p:par>
                                <p:cTn id="37" presetID="23" presetClass="entr" presetSubtype="16"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學校概況</a:t>
            </a:r>
          </a:p>
        </p:txBody>
      </p:sp>
      <p:graphicFrame>
        <p:nvGraphicFramePr>
          <p:cNvPr id="544814" name="Group 46"/>
          <p:cNvGraphicFramePr>
            <a:graphicFrameLocks noGrp="1"/>
          </p:cNvGraphicFramePr>
          <p:nvPr>
            <p:ph sz="half" idx="2"/>
          </p:nvPr>
        </p:nvGraphicFramePr>
        <p:xfrm>
          <a:off x="1042988" y="2019300"/>
          <a:ext cx="7272337" cy="3210002"/>
        </p:xfrm>
        <a:graphic>
          <a:graphicData uri="http://schemas.openxmlformats.org/drawingml/2006/table">
            <a:tbl>
              <a:tblPr/>
              <a:tblGrid>
                <a:gridCol w="2308225"/>
                <a:gridCol w="2655887"/>
                <a:gridCol w="2308225"/>
              </a:tblGrid>
              <a:tr h="536478">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職稱</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336600"/>
                        </a:gs>
                        <a:gs pos="50000">
                          <a:srgbClr val="CCCC00"/>
                        </a:gs>
                        <a:gs pos="100000">
                          <a:srgbClr val="336600"/>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人數</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336600"/>
                        </a:gs>
                        <a:gs pos="50000">
                          <a:srgbClr val="CCCC00"/>
                        </a:gs>
                        <a:gs pos="100000">
                          <a:srgbClr val="336600"/>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合計</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336600"/>
                        </a:gs>
                        <a:gs pos="50000">
                          <a:srgbClr val="CCCC00"/>
                        </a:gs>
                        <a:gs pos="100000">
                          <a:srgbClr val="336600"/>
                        </a:gs>
                      </a:gsLst>
                      <a:lin ang="5400000" scaled="1"/>
                    </a:gradFill>
                  </a:tcPr>
                </a:tc>
              </a:tr>
              <a:tr h="541241">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校長</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1</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rowSpan="5">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122</a:t>
                      </a:r>
                      <a:r>
                        <a:rPr kumimoji="1" lang="zh-TW" altLang="en-US" sz="2800" b="0" i="0" u="none" strike="noStrike" cap="none" normalizeH="0" baseline="0" smtClean="0">
                          <a:ln>
                            <a:noFill/>
                          </a:ln>
                          <a:solidFill>
                            <a:srgbClr val="663300"/>
                          </a:solidFill>
                          <a:effectLst/>
                          <a:latin typeface="Arial Black" pitchFamily="34" charset="0"/>
                          <a:ea typeface="標楷體" pitchFamily="65" charset="-120"/>
                        </a:rPr>
                        <a:t>人</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r>
              <a:tr h="539653">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教師</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86</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tr>
              <a:tr h="518009">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教官</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6</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tr>
              <a:tr h="536478">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職員</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21</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tr>
              <a:tr h="538066">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工友技工</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8</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tr>
            </a:tbl>
          </a:graphicData>
        </a:graphic>
      </p:graphicFrame>
      <p:sp>
        <p:nvSpPr>
          <p:cNvPr id="2" name="矩形 1"/>
          <p:cNvSpPr/>
          <p:nvPr/>
        </p:nvSpPr>
        <p:spPr>
          <a:xfrm>
            <a:off x="755650" y="1187450"/>
            <a:ext cx="1871663" cy="461963"/>
          </a:xfrm>
          <a:prstGeom prst="rect">
            <a:avLst/>
          </a:prstGeom>
        </p:spPr>
        <p:txBody>
          <a:bodyPr>
            <a:spAutoFit/>
          </a:bodyPr>
          <a:lstStyle/>
          <a:p>
            <a:pPr>
              <a:lnSpc>
                <a:spcPct val="80000"/>
              </a:lnSpc>
              <a:spcBef>
                <a:spcPct val="20000"/>
              </a:spcBef>
              <a:defRPr/>
            </a:pPr>
            <a:r>
              <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員額編制</a:t>
            </a:r>
          </a:p>
        </p:txBody>
      </p:sp>
    </p:spTree>
    <p:extLst>
      <p:ext uri="{BB962C8B-B14F-4D97-AF65-F5344CB8AC3E}">
        <p14:creationId xmlns:p14="http://schemas.microsoft.com/office/powerpoint/2010/main" val="3121186781"/>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學校概況</a:t>
            </a:r>
          </a:p>
        </p:txBody>
      </p:sp>
      <p:graphicFrame>
        <p:nvGraphicFramePr>
          <p:cNvPr id="545795" name="Group 3"/>
          <p:cNvGraphicFramePr>
            <a:graphicFrameLocks noGrp="1"/>
          </p:cNvGraphicFramePr>
          <p:nvPr>
            <p:ph sz="half" idx="2"/>
            <p:extLst>
              <p:ext uri="{D42A27DB-BD31-4B8C-83A1-F6EECF244321}">
                <p14:modId xmlns:p14="http://schemas.microsoft.com/office/powerpoint/2010/main" val="1923691708"/>
              </p:ext>
            </p:extLst>
          </p:nvPr>
        </p:nvGraphicFramePr>
        <p:xfrm>
          <a:off x="611188" y="1843088"/>
          <a:ext cx="7993059" cy="4478494"/>
        </p:xfrm>
        <a:graphic>
          <a:graphicData uri="http://schemas.openxmlformats.org/drawingml/2006/table">
            <a:tbl>
              <a:tblPr/>
              <a:tblGrid>
                <a:gridCol w="861119"/>
                <a:gridCol w="943537"/>
                <a:gridCol w="838383"/>
                <a:gridCol w="902327"/>
                <a:gridCol w="966272"/>
                <a:gridCol w="902328"/>
                <a:gridCol w="902327"/>
                <a:gridCol w="838383"/>
                <a:gridCol w="838383"/>
              </a:tblGrid>
              <a:tr h="761891">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rgbClr val="003300"/>
                          </a:solidFill>
                          <a:effectLst/>
                          <a:latin typeface="Arial Black" pitchFamily="34" charset="0"/>
                          <a:ea typeface="標楷體" pitchFamily="65" charset="-120"/>
                        </a:rPr>
                        <a:t>106</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smtClean="0">
                          <a:ln>
                            <a:noFill/>
                          </a:ln>
                          <a:solidFill>
                            <a:srgbClr val="003300"/>
                          </a:solidFill>
                          <a:effectLst/>
                          <a:latin typeface="Arial Black" pitchFamily="34" charset="0"/>
                          <a:ea typeface="標楷體" pitchFamily="65" charset="-120"/>
                        </a:rPr>
                        <a:t>學年度</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日間部</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進修學校</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hMerge="1">
                  <a:txBody>
                    <a:bodyPr/>
                    <a:lstStyle/>
                    <a:p>
                      <a:endParaRPr lang="zh-TW" altLang="en-US"/>
                    </a:p>
                  </a:txBody>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endParaRP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r>
              <a:tr h="1188869">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科別</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應用</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外語科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會計</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事務科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商業</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經營科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資料處理科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資料</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處理科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商業</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經營科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實用技能班</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銷售事務科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r>
              <a:tr h="668243">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班級</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9</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5</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3</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4</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1</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r>
              <a:tr h="822801">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學生</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人數</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210</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222</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206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315</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71</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46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20</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8</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r>
              <a:tr h="731734">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小計</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gridSpan="4">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953</a:t>
                      </a:r>
                      <a:r>
                        <a:rPr kumimoji="1" lang="zh-TW" altLang="en-US" sz="2400" b="0" i="0" u="none" strike="noStrike" cap="none" normalizeH="0" baseline="0" dirty="0" smtClean="0">
                          <a:ln>
                            <a:noFill/>
                          </a:ln>
                          <a:solidFill>
                            <a:srgbClr val="663300"/>
                          </a:solidFill>
                          <a:effectLst/>
                          <a:latin typeface="Arial Black" pitchFamily="34" charset="0"/>
                          <a:ea typeface="標楷體" pitchFamily="65" charset="-120"/>
                        </a:rPr>
                        <a:t>人</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145</a:t>
                      </a:r>
                      <a:r>
                        <a:rPr kumimoji="1" lang="zh-TW" altLang="en-US" sz="2400" b="0" i="0" u="none" strike="noStrike" cap="none" normalizeH="0" baseline="0" dirty="0" smtClean="0">
                          <a:ln>
                            <a:noFill/>
                          </a:ln>
                          <a:solidFill>
                            <a:srgbClr val="663300"/>
                          </a:solidFill>
                          <a:effectLst/>
                          <a:latin typeface="Arial Black" pitchFamily="34" charset="0"/>
                          <a:ea typeface="標楷體" pitchFamily="65" charset="-120"/>
                        </a:rPr>
                        <a:t>人</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hMerge="1">
                  <a:txBody>
                    <a:bodyPr/>
                    <a:lstStyle/>
                    <a:p>
                      <a:endParaRPr lang="zh-TW" altLang="en-US"/>
                    </a:p>
                  </a:txBody>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en-US" sz="2400" b="0" i="0" u="none" strike="noStrike" cap="none" normalizeH="0" baseline="0" dirty="0" smtClean="0">
                        <a:ln>
                          <a:noFill/>
                        </a:ln>
                        <a:solidFill>
                          <a:srgbClr val="663300"/>
                        </a:solidFill>
                        <a:effectLst/>
                        <a:latin typeface="Arial Black" pitchFamily="34" charset="0"/>
                        <a:ea typeface="標楷體" pitchFamily="65" charset="-120"/>
                      </a:endParaRP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r>
            </a:tbl>
          </a:graphicData>
        </a:graphic>
      </p:graphicFrame>
      <p:sp>
        <p:nvSpPr>
          <p:cNvPr id="2" name="矩形 1"/>
          <p:cNvSpPr/>
          <p:nvPr/>
        </p:nvSpPr>
        <p:spPr>
          <a:xfrm>
            <a:off x="611188" y="1116013"/>
            <a:ext cx="4176712" cy="461962"/>
          </a:xfrm>
          <a:prstGeom prst="rect">
            <a:avLst/>
          </a:prstGeom>
        </p:spPr>
        <p:txBody>
          <a:bodyPr>
            <a:spAutoFit/>
          </a:bodyPr>
          <a:lstStyle/>
          <a:p>
            <a:pPr>
              <a:lnSpc>
                <a:spcPct val="80000"/>
              </a:lnSpc>
              <a:spcBef>
                <a:spcPct val="20000"/>
              </a:spcBef>
              <a:defRPr/>
            </a:pPr>
            <a:r>
              <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科班人數：</a:t>
            </a:r>
            <a:r>
              <a:rPr kumimoji="0" lang="zh-TW" altLang="en-US" sz="300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總計</a:t>
            </a:r>
            <a:r>
              <a:rPr kumimoji="0" lang="en-US" altLang="zh-TW" sz="30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1098</a:t>
            </a:r>
            <a:r>
              <a:rPr kumimoji="0" lang="zh-TW" altLang="en-US" sz="300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人</a:t>
            </a:r>
            <a:endPar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2941508264"/>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1187450" y="1722438"/>
            <a:ext cx="3960813"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學校發展目標</a:t>
            </a:r>
          </a:p>
        </p:txBody>
      </p:sp>
    </p:spTree>
    <p:extLst>
      <p:ext uri="{BB962C8B-B14F-4D97-AF65-F5344CB8AC3E}">
        <p14:creationId xmlns:p14="http://schemas.microsoft.com/office/powerpoint/2010/main" val="426741337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82440562"/>
              </p:ext>
            </p:extLst>
          </p:nvPr>
        </p:nvGraphicFramePr>
        <p:xfrm>
          <a:off x="1187624" y="620688"/>
          <a:ext cx="691276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0" name="標題 4"/>
          <p:cNvSpPr>
            <a:spLocks noGrp="1"/>
          </p:cNvSpPr>
          <p:nvPr>
            <p:ph type="title"/>
          </p:nvPr>
        </p:nvSpPr>
        <p:spPr>
          <a:xfrm>
            <a:off x="0" y="528638"/>
            <a:ext cx="9144000" cy="596900"/>
          </a:xfrm>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學校發展目標</a:t>
            </a:r>
          </a:p>
        </p:txBody>
      </p:sp>
    </p:spTree>
    <p:extLst>
      <p:ext uri="{BB962C8B-B14F-4D97-AF65-F5344CB8AC3E}">
        <p14:creationId xmlns:p14="http://schemas.microsoft.com/office/powerpoint/2010/main" val="1924806092"/>
      </p:ext>
    </p:extLst>
  </p:cSld>
  <p:clrMapOvr>
    <a:masterClrMapping/>
  </p:clrMapOvr>
  <p:transition>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華康勘亭流"/>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cene3d>
          <a:camera prst="isometricOffAxis1Right"/>
          <a:lightRig rig="threePt" dir="t"/>
        </a:scene3d>
      </a:spPr>
      <a:bodyPr wrap="none">
        <a:spAutoFit/>
      </a:bodyPr>
      <a:lstStyle>
        <a:defPPr algn="ctr">
          <a:lnSpc>
            <a:spcPct val="80000"/>
          </a:lnSpc>
          <a:spcBef>
            <a:spcPct val="20000"/>
          </a:spcBef>
          <a:defRPr kumimoji="0" sz="2600" b="1" dirty="0">
            <a:solidFill>
              <a:srgbClr val="0070C0"/>
            </a:solidFill>
            <a:effectLst>
              <a:outerShdw blurRad="38100" dist="38100" dir="2700000" algn="tl">
                <a:srgbClr val="000000">
                  <a:alpha val="43137"/>
                </a:srgbClr>
              </a:outerShdw>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80000"/>
          </a:lnSpc>
          <a:spcBef>
            <a:spcPct val="20000"/>
          </a:spcBef>
          <a:spcAft>
            <a:spcPct val="0"/>
          </a:spcAft>
          <a:buClrTx/>
          <a:buSzTx/>
          <a:buFontTx/>
          <a:buBlip>
            <a:blip xmlns:r="http://schemas.openxmlformats.org/officeDocument/2006/relationships" r:embed="rId1"/>
          </a:buBlip>
          <a:tabLst/>
          <a:defRPr kumimoji="1" lang="zh-TW" altLang="en-US" sz="2000" b="0" i="0" u="none" strike="noStrike" cap="none" normalizeH="0" baseline="0" smtClean="0">
            <a:ln>
              <a:noFill/>
            </a:ln>
            <a:solidFill>
              <a:schemeClr val="tx1"/>
            </a:solidFill>
            <a:effectLst/>
            <a:latin typeface="Arial Black" pitchFamily="34" charset="0"/>
            <a:ea typeface="標楷體" pitchFamily="65"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16836</TotalTime>
  <Words>2239</Words>
  <Application>Microsoft Office PowerPoint</Application>
  <PresentationFormat>如螢幕大小 (4:3)</PresentationFormat>
  <Paragraphs>477</Paragraphs>
  <Slides>48</Slides>
  <Notes>0</Notes>
  <HiddenSlides>0</HiddenSlides>
  <MMClips>0</MMClips>
  <ScaleCrop>false</ScaleCrop>
  <HeadingPairs>
    <vt:vector size="4" baseType="variant">
      <vt:variant>
        <vt:lpstr>佈景主題</vt:lpstr>
      </vt:variant>
      <vt:variant>
        <vt:i4>1</vt:i4>
      </vt:variant>
      <vt:variant>
        <vt:lpstr>投影片標題</vt:lpstr>
      </vt:variant>
      <vt:variant>
        <vt:i4>48</vt:i4>
      </vt:variant>
    </vt:vector>
  </HeadingPairs>
  <TitlesOfParts>
    <vt:vector size="49" baseType="lpstr">
      <vt:lpstr>預設簡報設計</vt:lpstr>
      <vt:lpstr>PowerPoint 簡報</vt:lpstr>
      <vt:lpstr>PowerPoint 簡報</vt:lpstr>
      <vt:lpstr>PowerPoint 簡報</vt:lpstr>
      <vt:lpstr>PowerPoint 簡報</vt:lpstr>
      <vt:lpstr>學校概況</vt:lpstr>
      <vt:lpstr>學校概況</vt:lpstr>
      <vt:lpstr>學校概況</vt:lpstr>
      <vt:lpstr>PowerPoint 簡報</vt:lpstr>
      <vt:lpstr>學校發展目標</vt:lpstr>
      <vt:lpstr>PowerPoint 簡報</vt:lpstr>
      <vt:lpstr>PowerPoint 簡報</vt:lpstr>
      <vt:lpstr>PowerPoint 簡報</vt:lpstr>
      <vt:lpstr>PowerPoint 簡報</vt:lpstr>
      <vt:lpstr>PowerPoint 簡報</vt:lpstr>
      <vt:lpstr>PowerPoint 簡報</vt:lpstr>
      <vt:lpstr>106-1 發展課程學用增能計畫</vt:lpstr>
      <vt:lpstr>106-1 發展課程學用增能計畫</vt:lpstr>
      <vt:lpstr>106-1 發展課程學用增能計畫</vt:lpstr>
      <vt:lpstr>106-2 教學創新點鐵成金計畫</vt:lpstr>
      <vt:lpstr>106-2 教學創新點鐵成金計畫</vt:lpstr>
      <vt:lpstr>106-2 教學創新點鐵成金計畫</vt:lpstr>
      <vt:lpstr>106-2 教學創新點鐵成金計畫</vt:lpstr>
      <vt:lpstr>106-2 教學創新點鐵成金計畫</vt:lpstr>
      <vt:lpstr>106-2 教學創新點鐵成金計畫</vt:lpstr>
      <vt:lpstr>106-2 教學創新點鐵成金計畫</vt:lpstr>
      <vt:lpstr>106-2 教學創新點鐵成金計畫</vt:lpstr>
      <vt:lpstr>106-2 教學創新點鐵成金計畫</vt:lpstr>
      <vt:lpstr>PowerPoint 簡報</vt:lpstr>
      <vt:lpstr>PowerPoint 簡報</vt:lpstr>
      <vt:lpstr>106-4 就近入學璀璨星懸計畫</vt:lpstr>
      <vt:lpstr>106-4 就近入學璀璨星懸計畫</vt:lpstr>
      <vt:lpstr>106-4 就近入學璀璨星懸計畫</vt:lpstr>
      <vt:lpstr>106-4 就近入學璀璨星懸計畫</vt:lpstr>
      <vt:lpstr>106-5 多元學習希望雲集計畫</vt:lpstr>
      <vt:lpstr>106-5 多元學習希望雲集計畫</vt:lpstr>
      <vt:lpstr>106-5 多元學習希望雲集計畫</vt:lpstr>
      <vt:lpstr>106-6 藝風芳醇涵養人文計畫</vt:lpstr>
      <vt:lpstr>106-6 藝風芳醇涵養人文計畫</vt:lpstr>
      <vt:lpstr>106-6 藝風芳醇涵養人文計畫</vt:lpstr>
      <vt:lpstr>106-6 藝風芳醇涵養人文計畫</vt:lpstr>
      <vt:lpstr>106-6 藝風芳醇涵養人文計畫</vt:lpstr>
      <vt:lpstr>PowerPoint 簡報</vt:lpstr>
      <vt:lpstr>PowerPoint 簡報</vt:lpstr>
      <vt:lpstr>PowerPoint 簡報</vt:lpstr>
      <vt:lpstr>PowerPoint 簡報</vt:lpstr>
      <vt:lpstr>PowerPoint 簡報</vt:lpstr>
      <vt:lpstr>PowerPoint 簡報</vt:lpstr>
      <vt:lpstr>PowerPoint 簡報</vt:lpstr>
    </vt:vector>
  </TitlesOfParts>
  <Company>花蓮高商    教務處</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user</cp:lastModifiedBy>
  <cp:revision>1540</cp:revision>
  <cp:lastPrinted>2015-02-02T11:24:40Z</cp:lastPrinted>
  <dcterms:created xsi:type="dcterms:W3CDTF">2006-11-08T03:51:29Z</dcterms:created>
  <dcterms:modified xsi:type="dcterms:W3CDTF">2017-12-11T03:22:07Z</dcterms:modified>
</cp:coreProperties>
</file>