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405" r:id="rId2"/>
    <p:sldId id="431" r:id="rId3"/>
    <p:sldId id="393" r:id="rId4"/>
    <p:sldId id="432" r:id="rId5"/>
    <p:sldId id="438" r:id="rId6"/>
    <p:sldId id="439" r:id="rId7"/>
    <p:sldId id="440" r:id="rId8"/>
    <p:sldId id="441" r:id="rId9"/>
    <p:sldId id="434" r:id="rId10"/>
    <p:sldId id="442" r:id="rId11"/>
    <p:sldId id="443" r:id="rId12"/>
    <p:sldId id="446" r:id="rId13"/>
    <p:sldId id="447" r:id="rId14"/>
    <p:sldId id="448" r:id="rId15"/>
    <p:sldId id="452" r:id="rId16"/>
    <p:sldId id="453" r:id="rId17"/>
    <p:sldId id="454" r:id="rId18"/>
    <p:sldId id="455" r:id="rId19"/>
    <p:sldId id="449" r:id="rId20"/>
    <p:sldId id="468" r:id="rId21"/>
    <p:sldId id="469" r:id="rId22"/>
    <p:sldId id="456" r:id="rId23"/>
    <p:sldId id="458" r:id="rId24"/>
    <p:sldId id="460" r:id="rId25"/>
    <p:sldId id="461" r:id="rId26"/>
    <p:sldId id="462" r:id="rId27"/>
    <p:sldId id="463" r:id="rId28"/>
    <p:sldId id="465" r:id="rId29"/>
    <p:sldId id="466" r:id="rId30"/>
    <p:sldId id="467" r:id="rId31"/>
    <p:sldId id="450" r:id="rId32"/>
    <p:sldId id="451" r:id="rId33"/>
    <p:sldId id="470" r:id="rId34"/>
    <p:sldId id="473" r:id="rId35"/>
    <p:sldId id="472" r:id="rId36"/>
    <p:sldId id="471" r:id="rId37"/>
    <p:sldId id="474" r:id="rId38"/>
    <p:sldId id="475" r:id="rId39"/>
    <p:sldId id="476" r:id="rId40"/>
    <p:sldId id="477" r:id="rId41"/>
    <p:sldId id="478" r:id="rId42"/>
    <p:sldId id="479" r:id="rId43"/>
    <p:sldId id="483" r:id="rId44"/>
    <p:sldId id="482" r:id="rId45"/>
    <p:sldId id="481" r:id="rId46"/>
    <p:sldId id="480" r:id="rId47"/>
    <p:sldId id="484" r:id="rId48"/>
    <p:sldId id="485" r:id="rId49"/>
    <p:sldId id="416" r:id="rId50"/>
    <p:sldId id="486" r:id="rId5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1pPr>
    <a:lvl2pPr marL="457200" algn="l" rtl="0" fontAlgn="base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2pPr>
    <a:lvl3pPr marL="914400" algn="l" rtl="0" fontAlgn="base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3pPr>
    <a:lvl4pPr marL="1371600" algn="l" rtl="0" fontAlgn="base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4pPr>
    <a:lvl5pPr marL="1828800" algn="l" rtl="0" fontAlgn="base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5pPr>
    <a:lvl6pPr marL="2286000" algn="l" defTabSz="914400" rtl="0" eaLnBrk="1" latinLnBrk="0" hangingPunct="1"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6pPr>
    <a:lvl7pPr marL="2743200" algn="l" defTabSz="914400" rtl="0" eaLnBrk="1" latinLnBrk="0" hangingPunct="1"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7pPr>
    <a:lvl8pPr marL="3200400" algn="l" defTabSz="914400" rtl="0" eaLnBrk="1" latinLnBrk="0" hangingPunct="1"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8pPr>
    <a:lvl9pPr marL="3657600" algn="l" defTabSz="914400" rtl="0" eaLnBrk="1" latinLnBrk="0" hangingPunct="1">
      <a:defRPr kumimoji="1" sz="4000" kern="1200">
        <a:solidFill>
          <a:schemeClr val="tx1"/>
        </a:solidFill>
        <a:latin typeface="Arial" charset="0"/>
        <a:ea typeface="標楷體" pitchFamily="65" charset="-120"/>
        <a:cs typeface="華康隸書體W7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333300"/>
    <a:srgbClr val="FFFF9B"/>
    <a:srgbClr val="CCCC00"/>
    <a:srgbClr val="CCFF99"/>
    <a:srgbClr val="FF0000"/>
    <a:srgbClr val="0000CC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7" autoAdjust="0"/>
    <p:restoredTop sz="94660" autoAdjust="0"/>
  </p:normalViewPr>
  <p:slideViewPr>
    <p:cSldViewPr>
      <p:cViewPr varScale="1">
        <p:scale>
          <a:sx n="71" d="100"/>
          <a:sy n="71" d="100"/>
        </p:scale>
        <p:origin x="-8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9914A65E-2013-4468-BB91-9B757F4C37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13B87A14-3A4E-41E9-B735-4650A37EFF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333375"/>
            <a:ext cx="2286000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333375"/>
            <a:ext cx="6705600" cy="5792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5" descr="上綠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8964613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" name="Picture 76" descr="棄頁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956550" y="5903913"/>
            <a:ext cx="93662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" name="Text Box 46"/>
          <p:cNvSpPr txBox="1">
            <a:spLocks noChangeArrowheads="1"/>
          </p:cNvSpPr>
          <p:nvPr/>
        </p:nvSpPr>
        <p:spPr bwMode="auto">
          <a:xfrm>
            <a:off x="8172450" y="6056313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04CDD8FF-280F-4270-8E09-C47C537AB40B}" type="slidenum">
              <a:rPr lang="en-US" altLang="zh-TW" sz="1800" b="1">
                <a:solidFill>
                  <a:schemeClr val="bg1"/>
                </a:solidFill>
                <a:ea typeface="新細明體" pitchFamily="18" charset="-120"/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zh-TW" sz="1800" b="1">
              <a:solidFill>
                <a:schemeClr val="bg1"/>
              </a:solidFill>
              <a:ea typeface="新細明體" pitchFamily="18" charset="-120"/>
              <a:cs typeface="+mn-cs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1030" name="Picture 79" descr="hlbh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6565900"/>
            <a:ext cx="4051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  <p:sldLayoutId id="2147483662" r:id="rId14"/>
  </p:sldLayoutIdLst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+mj-lt"/>
          <a:ea typeface="+mj-ea"/>
          <a:cs typeface="華康勘亭流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  <a:cs typeface="華康勘亭流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  <a:cs typeface="華康勘亭流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  <a:cs typeface="華康勘亭流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  <a:cs typeface="華康勘亭流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endParaRPr lang="zh-TW" altLang="zh-TW" smtClean="0"/>
          </a:p>
        </p:txBody>
      </p:sp>
      <p:pic>
        <p:nvPicPr>
          <p:cNvPr id="16386" name="Picture 3" descr="換頁綠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noFill/>
          <a:ln>
            <a:miter lim="800000"/>
            <a:headEnd/>
            <a:tailEnd/>
          </a:ln>
        </p:spPr>
      </p:pic>
      <p:sp>
        <p:nvSpPr>
          <p:cNvPr id="352261" name="Rectangle 5"/>
          <p:cNvSpPr>
            <a:spLocks noChangeArrowheads="1"/>
          </p:cNvSpPr>
          <p:nvPr/>
        </p:nvSpPr>
        <p:spPr bwMode="auto">
          <a:xfrm>
            <a:off x="179388" y="3141663"/>
            <a:ext cx="8675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6000" b="1">
                <a:solidFill>
                  <a:schemeClr val="bg1"/>
                </a:solidFill>
                <a:latin typeface="標楷體" pitchFamily="65" charset="-120"/>
              </a:rPr>
              <a:t>國立花蓮高商</a:t>
            </a:r>
          </a:p>
        </p:txBody>
      </p:sp>
      <p:sp>
        <p:nvSpPr>
          <p:cNvPr id="16388" name="文字方塊 6"/>
          <p:cNvSpPr txBox="1">
            <a:spLocks noChangeArrowheads="1"/>
          </p:cNvSpPr>
          <p:nvPr/>
        </p:nvSpPr>
        <p:spPr bwMode="auto">
          <a:xfrm>
            <a:off x="1403350" y="692150"/>
            <a:ext cx="6408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>
              <a:ea typeface="華康隸書體W7"/>
            </a:endParaRPr>
          </a:p>
        </p:txBody>
      </p:sp>
      <p:sp>
        <p:nvSpPr>
          <p:cNvPr id="16389" name="文字方塊 8"/>
          <p:cNvSpPr txBox="1">
            <a:spLocks noChangeArrowheads="1"/>
          </p:cNvSpPr>
          <p:nvPr/>
        </p:nvSpPr>
        <p:spPr bwMode="auto">
          <a:xfrm>
            <a:off x="1403350" y="765175"/>
            <a:ext cx="6264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>
              <a:ea typeface="華康隸書體W7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1188" y="765175"/>
            <a:ext cx="763270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TW" b="1" dirty="0">
                <a:latin typeface="標楷體" pitchFamily="65" charset="-120"/>
                <a:cs typeface="+mn-cs"/>
              </a:rPr>
              <a:t>101</a:t>
            </a:r>
            <a:r>
              <a:rPr lang="zh-TW" altLang="en-US" b="1" dirty="0">
                <a:latin typeface="標楷體" pitchFamily="65" charset="-120"/>
                <a:cs typeface="+mn-cs"/>
              </a:rPr>
              <a:t>學年度高職優質化輔助方案</a:t>
            </a:r>
            <a:endParaRPr lang="en-US" altLang="zh-TW" b="1" dirty="0">
              <a:latin typeface="標楷體" pitchFamily="65" charset="-120"/>
              <a:cs typeface="+mn-cs"/>
            </a:endParaRPr>
          </a:p>
          <a:p>
            <a:pPr algn="dist">
              <a:defRPr/>
            </a:pPr>
            <a:r>
              <a:rPr lang="zh-TW" altLang="en-US" b="1" spc="-300" dirty="0">
                <a:latin typeface="標楷體" pitchFamily="65" charset="-120"/>
                <a:cs typeface="+mn-cs"/>
              </a:rPr>
              <a:t>校際經驗交流</a:t>
            </a:r>
          </a:p>
        </p:txBody>
      </p:sp>
      <p:sp>
        <p:nvSpPr>
          <p:cNvPr id="16391" name="文字方塊 11"/>
          <p:cNvSpPr txBox="1">
            <a:spLocks noChangeArrowheads="1"/>
          </p:cNvSpPr>
          <p:nvPr/>
        </p:nvSpPr>
        <p:spPr bwMode="auto">
          <a:xfrm>
            <a:off x="971550" y="4581525"/>
            <a:ext cx="7200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>
                <a:latin typeface="標楷體" pitchFamily="65" charset="-120"/>
              </a:rPr>
              <a:t>報告人</a:t>
            </a:r>
            <a:r>
              <a:rPr lang="en-US" altLang="zh-TW" b="1">
                <a:latin typeface="標楷體" pitchFamily="65" charset="-120"/>
              </a:rPr>
              <a:t>:</a:t>
            </a:r>
            <a:r>
              <a:rPr lang="zh-TW" altLang="en-US" b="1">
                <a:latin typeface="標楷體" pitchFamily="65" charset="-120"/>
              </a:rPr>
              <a:t>教務主任 楊宜升</a:t>
            </a:r>
            <a:endParaRPr lang="en-US" altLang="zh-TW" b="1">
              <a:latin typeface="標楷體" pitchFamily="65" charset="-120"/>
            </a:endParaRPr>
          </a:p>
          <a:p>
            <a:pPr algn="ctr"/>
            <a:endParaRPr lang="zh-TW" altLang="en-US">
              <a:ea typeface="華康隸書體W7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101-2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優質免試就近入學計畫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416" name="Group 48"/>
          <p:cNvGraphicFramePr>
            <a:graphicFrameLocks noGrp="1"/>
          </p:cNvGraphicFramePr>
          <p:nvPr>
            <p:ph idx="1"/>
          </p:nvPr>
        </p:nvGraphicFramePr>
        <p:xfrm>
          <a:off x="590550" y="2185988"/>
          <a:ext cx="8229600" cy="4195762"/>
        </p:xfrm>
        <a:graphic>
          <a:graphicData uri="http://schemas.openxmlformats.org/drawingml/2006/table">
            <a:tbl>
              <a:tblPr/>
              <a:tblGrid>
                <a:gridCol w="2843213"/>
                <a:gridCol w="1320800"/>
                <a:gridCol w="1255712"/>
                <a:gridCol w="1260475"/>
                <a:gridCol w="1284288"/>
                <a:gridCol w="265112"/>
              </a:tblGrid>
              <a:tr h="70167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指標項目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763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免試入學率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60%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65%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09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招生入學率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97.5%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98%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9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就近入學率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98.00%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98.20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98.3%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412" name="Rectangle 44"/>
          <p:cNvSpPr>
            <a:spLocks noChangeArrowheads="1"/>
          </p:cNvSpPr>
          <p:nvPr/>
        </p:nvSpPr>
        <p:spPr bwMode="auto">
          <a:xfrm>
            <a:off x="3492500" y="1412875"/>
            <a:ext cx="1809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16113"/>
            <a:ext cx="8040688" cy="4448175"/>
          </a:xfrm>
          <a:prstGeom prst="rect">
            <a:avLst/>
          </a:prstGeom>
          <a:noFill/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101-2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優質免試就近入學計畫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執行成果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101-3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技能紮根技藝開花計畫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63" y="1773238"/>
            <a:ext cx="8964612" cy="45354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zh-TW" altLang="en-US" sz="3600" b="1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             計畫目標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落實專業實習課程，全面提升技能教育。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提升進階證照通過人數，落實證照達人計畫。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實施校內技藝競賽，選拔技能優異學生。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提升獲取全國技藝競賽奬項及金手獎數。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落實校外實習參訪，促進與產業接軌互動。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101-3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技能紮根技藝開花計畫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6615" name="Group 55"/>
          <p:cNvGraphicFramePr>
            <a:graphicFrameLocks noGrp="1"/>
          </p:cNvGraphicFramePr>
          <p:nvPr>
            <p:ph idx="1"/>
          </p:nvPr>
        </p:nvGraphicFramePr>
        <p:xfrm>
          <a:off x="468313" y="1989138"/>
          <a:ext cx="8229600" cy="4525962"/>
        </p:xfrm>
        <a:graphic>
          <a:graphicData uri="http://schemas.openxmlformats.org/drawingml/2006/table">
            <a:tbl>
              <a:tblPr/>
              <a:tblGrid>
                <a:gridCol w="2843212"/>
                <a:gridCol w="1320800"/>
                <a:gridCol w="1255713"/>
                <a:gridCol w="1260475"/>
                <a:gridCol w="1284287"/>
                <a:gridCol w="265113"/>
              </a:tblGrid>
              <a:tr h="757238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指標項目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541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全國技藝競賽入圍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組</a:t>
                      </a: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組</a:t>
                      </a: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810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獲金手獎組數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組</a:t>
                      </a: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組</a:t>
                      </a: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取得乙級證照人數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21.10%</a:t>
                      </a: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21.48%</a:t>
                      </a: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604" name="Rectangle 44"/>
          <p:cNvSpPr>
            <a:spLocks noChangeArrowheads="1"/>
          </p:cNvSpPr>
          <p:nvPr/>
        </p:nvSpPr>
        <p:spPr bwMode="auto">
          <a:xfrm>
            <a:off x="2700338" y="1268413"/>
            <a:ext cx="3841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預期效益及執行成效</a:t>
            </a:r>
            <a:endParaRPr lang="en-US" altLang="zh-TW" sz="3200" b="1">
              <a:solidFill>
                <a:srgbClr val="0000CC"/>
              </a:solidFill>
              <a:latin typeface="標楷體" pitchFamily="65" charset="-120"/>
              <a:cs typeface="新細明體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485775" y="1412875"/>
            <a:ext cx="8312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cs typeface="新細明體" charset="-120"/>
              </a:rPr>
              <a:t>101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cs typeface="新細明體" charset="-120"/>
              </a:rPr>
              <a:t>年全國技藝競賽  花商四項入圍 </a:t>
            </a:r>
          </a:p>
          <a:p>
            <a:pPr algn="ctr"/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cs typeface="新細明體" charset="-120"/>
              </a:rPr>
              <a:t>商業簡報勇奪金手獎  成績斐然</a:t>
            </a:r>
            <a:r>
              <a:rPr lang="zh-TW" altLang="en-US">
                <a:cs typeface="新細明體" charset="-120"/>
              </a:rPr>
              <a:t> </a:t>
            </a:r>
          </a:p>
        </p:txBody>
      </p:sp>
      <p:sp>
        <p:nvSpPr>
          <p:cNvPr id="68634" name="Rectangle 2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101-3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技能紮根技藝開花計畫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>
            <a:off x="34925" y="2916238"/>
            <a:ext cx="8148638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41129" tIns="73002" bIns="0" anchor="ctr">
            <a:spAutoFit/>
          </a:bodyPr>
          <a:lstStyle/>
          <a:p>
            <a:r>
              <a:rPr kumimoji="0" lang="zh-TW" altLang="en-US" sz="3200" b="1">
                <a:latin typeface="標楷體" pitchFamily="65" charset="-120"/>
                <a:cs typeface="新細明體" charset="-120"/>
              </a:rPr>
              <a:t>商業簡報組英三甲李宛儒奪  金手獎。</a:t>
            </a:r>
          </a:p>
          <a:p>
            <a:endParaRPr lang="zh-TW" altLang="en-US" sz="3200" b="1">
              <a:latin typeface="標楷體" pitchFamily="65" charset="-120"/>
              <a:cs typeface="新細明體" charset="-120"/>
            </a:endParaRPr>
          </a:p>
          <a:p>
            <a:pPr lvl="1" indent="-457200"/>
            <a:r>
              <a:rPr kumimoji="0" lang="zh-TW" altLang="en-US" sz="3200" b="1">
                <a:latin typeface="標楷體" pitchFamily="65" charset="-120"/>
                <a:cs typeface="新細明體" charset="-120"/>
              </a:rPr>
              <a:t>網頁設計組資三乙沈佳蓉獲得第十八名</a:t>
            </a:r>
          </a:p>
          <a:p>
            <a:pPr lvl="1" indent="-457200"/>
            <a:endParaRPr lang="zh-TW" altLang="en-US" sz="3200" b="1">
              <a:latin typeface="標楷體" pitchFamily="65" charset="-120"/>
              <a:cs typeface="新細明體" charset="-120"/>
            </a:endParaRPr>
          </a:p>
          <a:p>
            <a:pPr lvl="1" indent="-457200"/>
            <a:r>
              <a:rPr kumimoji="0" lang="zh-TW" altLang="en-US" sz="3200" b="1">
                <a:latin typeface="標楷體" pitchFamily="65" charset="-120"/>
                <a:cs typeface="新細明體" charset="-120"/>
              </a:rPr>
              <a:t>職場英文組會三乙張正薇獲得第十八名</a:t>
            </a:r>
          </a:p>
          <a:p>
            <a:pPr lvl="1" indent="-457200"/>
            <a:endParaRPr lang="zh-TW" altLang="en-US" sz="3200" b="1">
              <a:latin typeface="標楷體" pitchFamily="65" charset="-120"/>
              <a:cs typeface="新細明體" charset="-120"/>
            </a:endParaRPr>
          </a:p>
          <a:p>
            <a:pPr lvl="1" indent="-457200"/>
            <a:r>
              <a:rPr kumimoji="0" lang="zh-TW" altLang="en-US" sz="3200" b="1">
                <a:latin typeface="標楷體" pitchFamily="65" charset="-120"/>
                <a:cs typeface="新細明體" charset="-120"/>
              </a:rPr>
              <a:t>會計資訊組英三乙王珮芸獲得第二十九名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年 全國技藝競賽 成果</a:t>
            </a:r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-(1)</a:t>
            </a:r>
          </a:p>
        </p:txBody>
      </p:sp>
      <p:sp>
        <p:nvSpPr>
          <p:cNvPr id="73731" name="Rectangle 43"/>
          <p:cNvSpPr>
            <a:spLocks noGrp="1" noRot="1" noChangeArrowheads="1"/>
          </p:cNvSpPr>
          <p:nvPr>
            <p:ph type="body" idx="4294967295"/>
          </p:nvPr>
        </p:nvSpPr>
        <p:spPr bwMode="auto">
          <a:xfrm>
            <a:off x="4500563" y="2060575"/>
            <a:ext cx="4183062" cy="4062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英三甲班 李宛儒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參加全國商業類技藝競賽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商業簡報組 第十名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金手 獎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指導老師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李翠華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73732" name="Picture 41" descr="_MG_7314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89138"/>
            <a:ext cx="378301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年 全國技藝競賽 成果</a:t>
            </a:r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-(2)</a:t>
            </a:r>
          </a:p>
        </p:txBody>
      </p:sp>
      <p:sp>
        <p:nvSpPr>
          <p:cNvPr id="74755" name="Rectangle 3"/>
          <p:cNvSpPr>
            <a:spLocks noGrp="1" noRot="1" noChangeArrowheads="1"/>
          </p:cNvSpPr>
          <p:nvPr>
            <p:ph type="body" idx="4294967295"/>
          </p:nvPr>
        </p:nvSpPr>
        <p:spPr bwMode="auto">
          <a:xfrm>
            <a:off x="4572000" y="1917700"/>
            <a:ext cx="4114800" cy="4208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資三乙班 沈佳蓉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參加全國商業類技藝競賽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網頁設計組第十八名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指導老師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江素慧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74756" name="Picture 4" descr="_MG_7316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916113"/>
            <a:ext cx="363537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年 全國技藝競賽 成果</a:t>
            </a:r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-(3)</a:t>
            </a: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type="body" idx="4294967295"/>
          </p:nvPr>
        </p:nvSpPr>
        <p:spPr bwMode="auto">
          <a:xfrm>
            <a:off x="4572000" y="1917700"/>
            <a:ext cx="4114800" cy="4208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會三乙班 張正薇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參加全國商業類技藝競賽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職場英文組第十八名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指導老師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張敏慧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75781" name="Rectangle 9"/>
          <p:cNvSpPr>
            <a:spLocks noChangeArrowheads="1"/>
          </p:cNvSpPr>
          <p:nvPr/>
        </p:nvSpPr>
        <p:spPr bwMode="auto">
          <a:xfrm>
            <a:off x="1938338" y="3584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 sz="1800">
              <a:ea typeface="新細明體" charset="-120"/>
            </a:endParaRPr>
          </a:p>
        </p:txBody>
      </p:sp>
      <p:pic>
        <p:nvPicPr>
          <p:cNvPr id="75782" name="Picture 8" descr="_MG_7309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844675"/>
            <a:ext cx="38576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年 全國技藝競賽 成果</a:t>
            </a:r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-(4)</a:t>
            </a: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type="body" idx="4294967295"/>
          </p:nvPr>
        </p:nvSpPr>
        <p:spPr bwMode="auto">
          <a:xfrm>
            <a:off x="4572000" y="1917700"/>
            <a:ext cx="4114800" cy="4208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資三乙班 王珮芸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參加全國商業類技藝競賽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會計資訊組第二十九名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指導老師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謝淑姿 </a:t>
            </a:r>
            <a:endParaRPr lang="en-US" altLang="zh-TW" smtClean="0"/>
          </a:p>
        </p:txBody>
      </p:sp>
      <p:sp>
        <p:nvSpPr>
          <p:cNvPr id="76804" name="Rectangle 7"/>
          <p:cNvSpPr>
            <a:spLocks noChangeArrowheads="1"/>
          </p:cNvSpPr>
          <p:nvPr/>
        </p:nvSpPr>
        <p:spPr bwMode="auto">
          <a:xfrm>
            <a:off x="3219450" y="585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 sz="1800">
              <a:ea typeface="新細明體" charset="-120"/>
            </a:endParaRPr>
          </a:p>
        </p:txBody>
      </p:sp>
      <p:pic>
        <p:nvPicPr>
          <p:cNvPr id="76805" name="Picture 6" descr="_MG_7321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73238"/>
            <a:ext cx="3400425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101-4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趣味英語接軌國際計畫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84313"/>
            <a:ext cx="9144000" cy="4852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zh-TW" altLang="en-US" b="1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計畫目標</a:t>
            </a:r>
            <a:endParaRPr lang="zh-TW" altLang="en-US" smtClean="0">
              <a:ea typeface="標楷體" pitchFamily="65" charset="-120"/>
            </a:endParaRPr>
          </a:p>
          <a:p>
            <a:pPr marL="609600" indent="-609600">
              <a:lnSpc>
                <a:spcPct val="90000"/>
              </a:lnSpc>
            </a:pPr>
            <a:r>
              <a:rPr lang="zh-TW" altLang="en-US" smtClean="0">
                <a:ea typeface="標楷體" pitchFamily="65" charset="-120"/>
              </a:rPr>
              <a:t>打造多元創意學習空間，辦理英語文趣味性競賽，激發學生學習興趣。</a:t>
            </a:r>
          </a:p>
          <a:p>
            <a:pPr marL="609600" indent="-609600">
              <a:lnSpc>
                <a:spcPct val="90000"/>
              </a:lnSpc>
            </a:pPr>
            <a:r>
              <a:rPr lang="zh-TW" altLang="en-US" smtClean="0">
                <a:ea typeface="標楷體" pitchFamily="65" charset="-120"/>
              </a:rPr>
              <a:t>辦理英語村體驗學習活動，學生藉由生活化課程與活動體驗，培育互相合作以及團隊精神，增加學生對於實用英語的口說能力。</a:t>
            </a:r>
          </a:p>
          <a:p>
            <a:pPr marL="609600" indent="-609600">
              <a:lnSpc>
                <a:spcPct val="90000"/>
              </a:lnSpc>
            </a:pPr>
            <a:r>
              <a:rPr lang="zh-TW" altLang="en-US" smtClean="0">
                <a:ea typeface="標楷體" pitchFamily="65" charset="-120"/>
              </a:rPr>
              <a:t>活化閒置並陳舊的校園空間，打造英語情境餐廳及戲院，營造一個全英語的環境，發展觀光特色課程。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內容版面配置區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zh-TW" b="1" smtClean="0">
                <a:latin typeface="標楷體" pitchFamily="65" charset="-120"/>
                <a:ea typeface="標楷體" pitchFamily="65" charset="-120"/>
              </a:rPr>
              <a:t>一、落實技職教育，發展學校特色</a:t>
            </a:r>
            <a:endParaRPr lang="zh-TW" altLang="zh-TW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b="1" smtClean="0">
                <a:latin typeface="標楷體" pitchFamily="65" charset="-120"/>
                <a:ea typeface="標楷體" pitchFamily="65" charset="-120"/>
              </a:rPr>
              <a:t>二、提高辦學績效，強化競爭實力</a:t>
            </a:r>
            <a:endParaRPr lang="zh-TW" altLang="zh-TW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b="1" smtClean="0">
                <a:latin typeface="標楷體" pitchFamily="65" charset="-120"/>
                <a:ea typeface="標楷體" pitchFamily="65" charset="-120"/>
              </a:rPr>
              <a:t>三、精進教師教學，發展終身學習</a:t>
            </a:r>
            <a:endParaRPr lang="zh-TW" altLang="zh-TW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b="1" smtClean="0">
                <a:latin typeface="標楷體" pitchFamily="65" charset="-120"/>
                <a:ea typeface="標楷體" pitchFamily="65" charset="-120"/>
              </a:rPr>
              <a:t>四、提升學生能力，開發全人潛能</a:t>
            </a:r>
            <a:endParaRPr lang="zh-TW" altLang="zh-TW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b="1" smtClean="0">
                <a:latin typeface="標楷體" pitchFamily="65" charset="-120"/>
                <a:ea typeface="標楷體" pitchFamily="65" charset="-120"/>
              </a:rPr>
              <a:t>五、提升行政效能，永續優質服務</a:t>
            </a:r>
            <a:endParaRPr lang="zh-TW" altLang="zh-TW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b="1" smtClean="0">
                <a:latin typeface="標楷體" pitchFamily="65" charset="-120"/>
                <a:ea typeface="標楷體" pitchFamily="65" charset="-120"/>
              </a:rPr>
              <a:t>六、建立溫馨校園，師生氛圍和諧</a:t>
            </a:r>
            <a:endParaRPr lang="zh-TW" altLang="zh-TW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b="1" smtClean="0">
                <a:latin typeface="標楷體" pitchFamily="65" charset="-120"/>
                <a:ea typeface="標楷體" pitchFamily="65" charset="-120"/>
              </a:rPr>
              <a:t>七、整合社區資源，提升社群互動</a:t>
            </a:r>
            <a:endParaRPr lang="zh-TW" altLang="zh-TW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mtClean="0"/>
          </a:p>
        </p:txBody>
      </p:sp>
      <p:sp>
        <p:nvSpPr>
          <p:cNvPr id="17410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學校發展目標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zh-TW" altLang="en-US" smtClean="0">
                <a:ea typeface="標楷體" pitchFamily="65" charset="-120"/>
              </a:rPr>
              <a:t>培育流利的觀光英語導覽，以提升學生職場競爭力並成功行銷花蓮。</a:t>
            </a:r>
          </a:p>
          <a:p>
            <a:pPr>
              <a:lnSpc>
                <a:spcPct val="90000"/>
              </a:lnSpc>
            </a:pPr>
            <a:r>
              <a:rPr lang="zh-TW" altLang="en-US" smtClean="0">
                <a:ea typeface="標楷體" pitchFamily="65" charset="-120"/>
              </a:rPr>
              <a:t>藉由英語會話、歌曲與話劇教學增進學生英文情意表達能力，激勵學生之學習興趣。</a:t>
            </a:r>
          </a:p>
          <a:p>
            <a:pPr>
              <a:lnSpc>
                <a:spcPct val="90000"/>
              </a:lnSpc>
            </a:pPr>
            <a:r>
              <a:rPr lang="zh-TW" altLang="en-US" smtClean="0">
                <a:ea typeface="標楷體" pitchFamily="65" charset="-120"/>
              </a:rPr>
              <a:t>深化學生英文能力，縮小城鄉學習落差，降低家長經濟負擔。</a:t>
            </a:r>
          </a:p>
          <a:p>
            <a:pPr>
              <a:lnSpc>
                <a:spcPct val="90000"/>
              </a:lnSpc>
            </a:pPr>
            <a:r>
              <a:rPr lang="zh-TW" altLang="en-US" smtClean="0">
                <a:ea typeface="標楷體" pitchFamily="65" charset="-120"/>
              </a:rPr>
              <a:t>在外籍教師協同教學下，增進學生英文聽與說機會，提升學生英文程度。</a:t>
            </a:r>
          </a:p>
          <a:p>
            <a:pPr>
              <a:lnSpc>
                <a:spcPct val="90000"/>
              </a:lnSpc>
            </a:pPr>
            <a:endParaRPr lang="zh-TW" altLang="en-US" smtClean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101-4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趣味英語接軌國際計畫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98663"/>
            <a:ext cx="8229600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lnSpc>
                <a:spcPct val="90000"/>
              </a:lnSpc>
              <a:buFont typeface="Wingdings" pitchFamily="2" charset="2"/>
              <a:buChar char="Ø"/>
            </a:pPr>
            <a:r>
              <a:rPr lang="zh-TW" altLang="en-US" sz="2800" smtClean="0">
                <a:ea typeface="標楷體" pitchFamily="65" charset="-120"/>
              </a:rPr>
              <a:t>藉由英語村體驗營中英語歌曲敎唱、遊戲或活動體驗學習的輕鬆方式，激勵學生學習興趣。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Ø"/>
            </a:pPr>
            <a:r>
              <a:rPr lang="zh-TW" altLang="en-US" sz="2800" smtClean="0">
                <a:ea typeface="標楷體" pitchFamily="65" charset="-120"/>
              </a:rPr>
              <a:t>藉由趣味單字線上軟體競賽活動增進學生英文單字基礎能力，縮小城鄉學習落差。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Ø"/>
            </a:pPr>
            <a:r>
              <a:rPr lang="zh-TW" altLang="en-US" sz="2800" smtClean="0">
                <a:ea typeface="標楷體" pitchFamily="65" charset="-120"/>
              </a:rPr>
              <a:t>訓練優秀選手，積極參與各項英語文競賽，提升競爭力。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Ø"/>
            </a:pPr>
            <a:r>
              <a:rPr lang="zh-TW" altLang="en-US" sz="2800" smtClean="0">
                <a:ea typeface="標楷體" pitchFamily="65" charset="-120"/>
              </a:rPr>
              <a:t>充份利用本地資源，與鄰近大學合作並策略聯盟，以節省經費，並為學生提供更多實境演練及校際交流之機會。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Ø"/>
            </a:pPr>
            <a:r>
              <a:rPr lang="zh-TW" altLang="en-US" sz="2800" smtClean="0">
                <a:ea typeface="標楷體" pitchFamily="65" charset="-120"/>
              </a:rPr>
              <a:t>建立官學合作，使學生善用所學，於社區單位擔任英語志工，參與服務學習活動。</a:t>
            </a:r>
            <a:r>
              <a:rPr lang="zh-TW" altLang="en-US" sz="2800" smtClean="0"/>
              <a:t> 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101-4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趣味英語接軌國際計畫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3563938" y="1265238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外師 協同教學</a:t>
            </a:r>
          </a:p>
        </p:txBody>
      </p:sp>
      <p:pic>
        <p:nvPicPr>
          <p:cNvPr id="77827" name="Picture 4" descr="節慶教學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45720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 descr="外師協圖教學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268413"/>
            <a:ext cx="457200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2700338" y="3644900"/>
            <a:ext cx="125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新細明體" charset="-120"/>
              </a:rPr>
              <a:t>Mike</a:t>
            </a:r>
            <a:endParaRPr lang="zh-TW" alt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新細明體" charset="-12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6516688" y="3357563"/>
            <a:ext cx="22463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新細明體" charset="-120"/>
              </a:rPr>
              <a:t>Charlotte</a:t>
            </a:r>
            <a:endParaRPr lang="zh-TW" alt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新細明體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情境教室</a:t>
            </a:r>
          </a:p>
        </p:txBody>
      </p:sp>
      <p:pic>
        <p:nvPicPr>
          <p:cNvPr id="79875" name="Picture 10" descr="情境教室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268413"/>
            <a:ext cx="5076825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情境教室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933825"/>
            <a:ext cx="4716463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英語村體驗營</a:t>
            </a:r>
          </a:p>
        </p:txBody>
      </p:sp>
      <p:pic>
        <p:nvPicPr>
          <p:cNvPr id="81923" name="Picture 10" descr="DSCF08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英語村體驗營</a:t>
            </a:r>
          </a:p>
        </p:txBody>
      </p:sp>
      <p:pic>
        <p:nvPicPr>
          <p:cNvPr id="82947" name="Picture 4" descr="DSCF086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百老匯社上課</a:t>
            </a:r>
          </a:p>
        </p:txBody>
      </p:sp>
      <p:pic>
        <p:nvPicPr>
          <p:cNvPr id="83971" name="Picture 4" descr="百老匯社上課情形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1724025"/>
            <a:ext cx="9144001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百老匯社期末演出</a:t>
            </a:r>
          </a:p>
        </p:txBody>
      </p:sp>
      <p:pic>
        <p:nvPicPr>
          <p:cNvPr id="84995" name="Picture 4" descr="百老匯社期末公演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557338"/>
            <a:ext cx="89281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英語角</a:t>
            </a:r>
          </a:p>
        </p:txBody>
      </p:sp>
      <p:pic>
        <p:nvPicPr>
          <p:cNvPr id="87043" name="Picture 4" descr="英語角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57338"/>
            <a:ext cx="3887787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6" descr="英語角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357563"/>
            <a:ext cx="403066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兒圖童書館服務學習</a:t>
            </a:r>
          </a:p>
        </p:txBody>
      </p:sp>
      <p:pic>
        <p:nvPicPr>
          <p:cNvPr id="88067" name="Picture 4" descr="兒圖服務學習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65263"/>
            <a:ext cx="8101013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b="1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國立花蓮高商</a:t>
            </a:r>
            <a:r>
              <a:rPr lang="en-US" altLang="zh-TW" sz="4000" b="1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4000" b="1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優質化計畫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101-1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教師精進價值提升計畫</a:t>
            </a:r>
          </a:p>
          <a:p>
            <a:pPr algn="ctr"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101-2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優質免試就近入學計畫</a:t>
            </a:r>
          </a:p>
          <a:p>
            <a:pPr algn="ctr"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101-3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技能紮根技藝開花計畫</a:t>
            </a:r>
          </a:p>
          <a:p>
            <a:pPr algn="ctr"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101-4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趣味英語接軌國際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zh-TW" b="1" dirty="0"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活力發展多元視野計畫</a:t>
            </a:r>
          </a:p>
          <a:p>
            <a:pPr algn="ctr"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101-6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安全校園優質服務計畫</a:t>
            </a:r>
          </a:p>
          <a:p>
            <a:pPr algn="ctr"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創意花商行銷花蓮計畫</a:t>
            </a:r>
          </a:p>
          <a:p>
            <a:pPr marL="609600" indent="-609600" eaLnBrk="1" hangingPunct="1">
              <a:defRPr/>
            </a:pPr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507413" cy="1143000"/>
          </a:xfrm>
        </p:spPr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花蓮縣高職組造句暨作文比賽第一名</a:t>
            </a:r>
          </a:p>
        </p:txBody>
      </p:sp>
      <p:pic>
        <p:nvPicPr>
          <p:cNvPr id="89091" name="Picture 4" descr="花蓮縣語文競賽造句'第一名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5732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活力發展多元視野計畫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zh-TW" altLang="en-US" b="1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計畫目標</a:t>
            </a:r>
            <a:endParaRPr lang="zh-TW" altLang="en-US" smtClean="0">
              <a:ea typeface="標楷體" pitchFamily="65" charset="-120"/>
            </a:endParaRPr>
          </a:p>
          <a:p>
            <a:r>
              <a:rPr lang="zh-TW" altLang="en-US" smtClean="0">
                <a:ea typeface="標楷體" pitchFamily="65" charset="-120"/>
              </a:rPr>
              <a:t>透過環保志工公共服務，教育學生以培養推己及人、關懷社會環境、參與公共事務的意願與熱忱，提升愛護地球的使命感，而落實於實踐環境保護的生活行為。</a:t>
            </a:r>
          </a:p>
          <a:p>
            <a:r>
              <a:rPr lang="zh-TW" altLang="en-US" smtClean="0">
                <a:ea typeface="標楷體" pitchFamily="65" charset="-120"/>
              </a:rPr>
              <a:t>透過研習強化學生領導知能訓練，學習尊重、關懷、加強人際溝通、組織領導、服務奉獻及創新能力，健全學生組織發展。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>
                <a:ea typeface="標楷體" pitchFamily="65" charset="-120"/>
              </a:rPr>
              <a:t>推動優質運動競技，發展學校特色運動項目，輔導運動專長學生，增進升學進路的選擇。永續培育社區國中優秀運動績優學生，發揚學校薪火相傳的傳統文化。</a:t>
            </a:r>
          </a:p>
          <a:p>
            <a:r>
              <a:rPr lang="zh-TW" altLang="en-US" smtClean="0">
                <a:ea typeface="標楷體" pitchFamily="65" charset="-120"/>
              </a:rPr>
              <a:t>藝響世界：透過社團中西樂理融合，鼓勵學生適性發展，藝術美化環境、陶冶性情，傳統與現代交融，深耕社區，關懷群眾。</a:t>
            </a:r>
          </a:p>
          <a:p>
            <a:endParaRPr lang="zh-TW" altLang="en-US" smtClean="0">
              <a:ea typeface="標楷體" pitchFamily="65" charset="-120"/>
            </a:endParaRP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活力發展多元視野計畫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492500" y="1412875"/>
            <a:ext cx="1809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</a:t>
            </a:r>
          </a:p>
        </p:txBody>
      </p:sp>
      <p:graphicFrame>
        <p:nvGraphicFramePr>
          <p:cNvPr id="93230" name="Group 46"/>
          <p:cNvGraphicFramePr>
            <a:graphicFrameLocks noGrp="1"/>
          </p:cNvGraphicFramePr>
          <p:nvPr>
            <p:ph idx="1"/>
          </p:nvPr>
        </p:nvGraphicFramePr>
        <p:xfrm>
          <a:off x="395288" y="2060575"/>
          <a:ext cx="8229600" cy="4525963"/>
        </p:xfrm>
        <a:graphic>
          <a:graphicData uri="http://schemas.openxmlformats.org/drawingml/2006/table">
            <a:tbl>
              <a:tblPr/>
              <a:tblGrid>
                <a:gridCol w="2843212"/>
                <a:gridCol w="1320800"/>
                <a:gridCol w="1255713"/>
                <a:gridCol w="1260475"/>
                <a:gridCol w="1284287"/>
                <a:gridCol w="265113"/>
              </a:tblGrid>
              <a:tr h="757238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指標項目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541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成立環保志工隊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810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環保志工服務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次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次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華康隸書體W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籃球乙級聯賽成績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全國前八名</a:t>
                      </a: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全國前八名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 </a:t>
                      </a:r>
                      <a:endParaRPr kumimoji="1" lang="en-US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231" name="Rectangle 4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活力發展多元視野計畫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133600"/>
            <a:ext cx="8229600" cy="3992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學年度花蓮縣學生音樂比賽管樂合奏、國樂合奏第一名優等，代表花蓮縣參加全國學生音樂比賽決賽。</a:t>
            </a:r>
          </a:p>
          <a:p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學年度環保志工每日於回收場，協助全校資源回收工作。</a:t>
            </a:r>
          </a:p>
          <a:p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學年度實施「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2012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金秋海洋秋季淨灘活動」。</a:t>
            </a:r>
          </a:p>
          <a:p>
            <a:pPr>
              <a:buFontTx/>
              <a:buNone/>
            </a:pPr>
            <a:endParaRPr lang="zh-TW" altLang="en-US" smtClean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活力發展多元視野計畫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492500" y="1412875"/>
            <a:ext cx="1809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執行成效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活力發展多元視野計畫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3492500" y="1412875"/>
            <a:ext cx="1809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76475"/>
            <a:ext cx="41402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925" y="2276475"/>
            <a:ext cx="4032250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323850" y="5445125"/>
            <a:ext cx="4297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altLang="zh-TW" sz="2400">
                <a:cs typeface="新細明體" charset="-120"/>
              </a:rPr>
              <a:t>101</a:t>
            </a:r>
            <a:r>
              <a:rPr lang="zh-TW" altLang="en-US" sz="2400">
                <a:cs typeface="新細明體" charset="-120"/>
              </a:rPr>
              <a:t>學年度環保志工回收場資源回收服務</a:t>
            </a:r>
            <a:r>
              <a:rPr lang="zh-TW" altLang="en-US">
                <a:cs typeface="新細明體" charset="-120"/>
              </a:rPr>
              <a:t> </a:t>
            </a: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4859338" y="5516563"/>
            <a:ext cx="3816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altLang="zh-TW" sz="2400">
                <a:cs typeface="新細明體" charset="-120"/>
              </a:rPr>
              <a:t>101</a:t>
            </a:r>
            <a:r>
              <a:rPr lang="zh-TW" altLang="en-US" sz="2400">
                <a:cs typeface="新細明體" charset="-120"/>
              </a:rPr>
              <a:t>學年度「</a:t>
            </a:r>
            <a:r>
              <a:rPr lang="en-US" altLang="zh-TW" sz="2400">
                <a:cs typeface="新細明體" charset="-120"/>
              </a:rPr>
              <a:t>2012</a:t>
            </a:r>
            <a:r>
              <a:rPr lang="zh-TW" altLang="en-US" sz="2400">
                <a:cs typeface="新細明體" charset="-120"/>
              </a:rPr>
              <a:t>金秋海洋秋季淨灘活動」</a:t>
            </a:r>
            <a:r>
              <a:rPr lang="zh-TW" altLang="en-US">
                <a:cs typeface="新細明體" charset="-120"/>
              </a:rPr>
              <a:t>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活力發展多元視野計畫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203575" y="5949950"/>
            <a:ext cx="2763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zh-TW" altLang="en-US" sz="2400" b="1">
                <a:cs typeface="新細明體" charset="-120"/>
              </a:rPr>
              <a:t>資本門購入之設備</a:t>
            </a:r>
            <a:r>
              <a:rPr lang="zh-TW" altLang="en-US">
                <a:cs typeface="新細明體" charset="-120"/>
              </a:rPr>
              <a:t> </a:t>
            </a: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44675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844675"/>
            <a:ext cx="301307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005263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4005263"/>
            <a:ext cx="3024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2133600"/>
            <a:ext cx="2160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101-5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活力發展多元視野計畫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33600"/>
            <a:ext cx="404177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0463" y="2205038"/>
            <a:ext cx="38496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5508625" y="5229225"/>
            <a:ext cx="2736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zh-TW" altLang="en-US" sz="2400" b="1">
                <a:cs typeface="新細明體" charset="-120"/>
              </a:rPr>
              <a:t>本校籃球隊與國中球隊進行友誼比賽</a:t>
            </a:r>
            <a:r>
              <a:rPr lang="zh-TW" altLang="en-US">
                <a:cs typeface="新細明體" charset="-120"/>
              </a:rPr>
              <a:t> </a:t>
            </a:r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539750" y="5516563"/>
            <a:ext cx="4033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zh-TW" altLang="en-US" sz="2400" b="1">
                <a:cs typeface="新細明體" charset="-120"/>
              </a:rPr>
              <a:t>與社區學校進行音樂交流</a:t>
            </a: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101-6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安全校園優質服務計畫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73238"/>
            <a:ext cx="7993062" cy="41767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zh-TW" altLang="en-US" b="1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計畫目標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建立線上請修通報系統。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建構中央軟體控制還原系統。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建構周全的安全友善校園。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補強裝設全校不足之監視設備，有效維護校園安全。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2133600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簡化請修程序，隨時掌握維修進度，提升維修服務效能。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減少教學電腦安裝工具程式及系統維護之時間，減少資訊服務費用，提升資訊教學設備檢修服務效能。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有效維護校園師生安全、減少全校師生物品遺失件數、減少校園財產設備破壞件數。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563938" y="1412875"/>
            <a:ext cx="1809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</a:t>
            </a: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101-6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安全校園優質服務計畫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101-1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教師精進價值提升計畫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4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zh-TW" altLang="en-US" b="1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計畫目標</a:t>
            </a:r>
            <a:r>
              <a:rPr lang="zh-TW" altLang="en-US" smtClean="0"/>
              <a:t> </a:t>
            </a:r>
            <a:endParaRPr lang="zh-TW" altLang="en-US" b="1" smtClean="0">
              <a:ea typeface="標楷體" pitchFamily="65" charset="-120"/>
            </a:endParaRPr>
          </a:p>
          <a:p>
            <a:r>
              <a:rPr lang="zh-TW" altLang="en-US" b="1" smtClean="0">
                <a:ea typeface="標楷體" pitchFamily="65" charset="-120"/>
              </a:rPr>
              <a:t>提供教師自我檢核機制，幫助教師省思，促使教師專業成長。</a:t>
            </a:r>
          </a:p>
          <a:p>
            <a:r>
              <a:rPr lang="zh-TW" altLang="en-US" b="1" smtClean="0">
                <a:ea typeface="標楷體" pitchFamily="65" charset="-120"/>
              </a:rPr>
              <a:t>培育教師專業評鑑人員之人力資源，以協助教師專業成長。</a:t>
            </a:r>
          </a:p>
          <a:p>
            <a:r>
              <a:rPr lang="zh-TW" altLang="en-US" b="1" smtClean="0">
                <a:ea typeface="標楷體" pitchFamily="65" charset="-120"/>
              </a:rPr>
              <a:t>增加教師專業面向，使學校擁有更豐沛教師資源能靈活運用，減少社團及稀少課程之外聘教師，並促成類科調整之可能性。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08175"/>
            <a:ext cx="8004175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8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101-6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安全校園優質服務計畫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101-6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安全校園優質服務計畫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006600"/>
            <a:ext cx="7224713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創意花商行銷花蓮計畫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268413"/>
            <a:ext cx="8686800" cy="52847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Tx/>
              <a:buNone/>
            </a:pPr>
            <a:r>
              <a:rPr lang="zh-TW" altLang="en-US" b="1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計畫目標</a:t>
            </a:r>
            <a:endParaRPr lang="zh-TW" altLang="en-US" b="1" smtClean="0">
              <a:ea typeface="標楷體" pitchFamily="65" charset="-120"/>
            </a:endParaRP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各科依課程需求，發展一項特色課程內容。</a:t>
            </a: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依特色課程內容採購相關設備。</a:t>
            </a: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利用課程設計，產出相關產品，並使學生充份參與。</a:t>
            </a: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鼓勵同學利用課程教學，激發自己的創意並加以實踐。</a:t>
            </a: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各科利用資源發展特色課程內容，並鼓勵各科間推展課程合作計畫。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563938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</a:t>
            </a: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創意花商行銷花蓮計畫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57200" y="1773238"/>
            <a:ext cx="8218488" cy="44640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/>
            <a:r>
              <a:rPr lang="zh-TW" altLang="en-US" smtClean="0">
                <a:ea typeface="標楷體" pitchFamily="65" charset="-120"/>
              </a:rPr>
              <a:t>商會科學生參與創意商品設計及整體行銷規劃相關課程，並生產相關產品。</a:t>
            </a:r>
          </a:p>
          <a:p>
            <a:pPr marL="533400" indent="-533400"/>
            <a:r>
              <a:rPr lang="zh-TW" altLang="en-US" smtClean="0">
                <a:ea typeface="標楷體" pitchFamily="65" charset="-120"/>
              </a:rPr>
              <a:t>資處科學生學習電子商務網站架設及網路行銷設計相關課程，並實際操作。</a:t>
            </a:r>
          </a:p>
          <a:p>
            <a:pPr marL="533400" indent="-533400"/>
            <a:r>
              <a:rPr lang="zh-TW" altLang="en-US" smtClean="0">
                <a:ea typeface="標楷體" pitchFamily="65" charset="-120"/>
              </a:rPr>
              <a:t>應外科學生參與觀光外語、商品行銷及網站翻譯、城市導覽國際化相關課程，並參與實作。。</a:t>
            </a:r>
          </a:p>
          <a:p>
            <a:pPr marL="533400" indent="-533400"/>
            <a:r>
              <a:rPr lang="zh-TW" altLang="en-US" smtClean="0">
                <a:ea typeface="標楷體" pitchFamily="65" charset="-120"/>
              </a:rPr>
              <a:t>透過校友會媒介地方產業進行合作，使學生增加實作機會，行銷花蓮。</a:t>
            </a:r>
            <a:r>
              <a:rPr lang="zh-TW" altLang="en-US" smtClean="0"/>
              <a:t>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16113"/>
            <a:ext cx="8229600" cy="56070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>
                <a:ea typeface="標楷體" pitchFamily="65" charset="-120"/>
              </a:rPr>
              <a:t>完成創意設計專題製作教室</a:t>
            </a: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  <p:pic>
        <p:nvPicPr>
          <p:cNvPr id="106501" name="Picture 5" descr="DSC_0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492375"/>
            <a:ext cx="5834063" cy="3875088"/>
          </a:xfrm>
          <a:prstGeom prst="rect">
            <a:avLst/>
          </a:prstGeom>
          <a:noFill/>
        </p:spPr>
      </p:pic>
      <p:sp>
        <p:nvSpPr>
          <p:cNvPr id="10650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創意花商行銷花蓮計畫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060575"/>
            <a:ext cx="8229600" cy="4094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>
                <a:ea typeface="標楷體" pitchFamily="65" charset="-120"/>
              </a:rPr>
              <a:t>舉辦四場相關營隊</a:t>
            </a:r>
          </a:p>
          <a:p>
            <a:pPr>
              <a:buFontTx/>
              <a:buNone/>
            </a:pPr>
            <a:r>
              <a:rPr lang="zh-TW" altLang="en-US" smtClean="0">
                <a:ea typeface="標楷體" pitchFamily="65" charset="-120"/>
              </a:rPr>
              <a:t>     創意設計（一）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  <p:pic>
        <p:nvPicPr>
          <p:cNvPr id="105477" name="Picture 5" descr="DSC_02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500438"/>
            <a:ext cx="4032250" cy="2678112"/>
          </a:xfrm>
          <a:prstGeom prst="rect">
            <a:avLst/>
          </a:prstGeom>
          <a:noFill/>
        </p:spPr>
      </p:pic>
      <p:pic>
        <p:nvPicPr>
          <p:cNvPr id="105478" name="Picture 6" descr="DSC_0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141663"/>
            <a:ext cx="4175125" cy="2773362"/>
          </a:xfrm>
          <a:prstGeom prst="rect">
            <a:avLst/>
          </a:prstGeom>
          <a:noFill/>
        </p:spPr>
      </p:pic>
      <p:sp>
        <p:nvSpPr>
          <p:cNvPr id="105479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創意花商行銷花蓮計畫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060575"/>
            <a:ext cx="8229600" cy="4094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zh-TW" altLang="en-US" smtClean="0">
                <a:ea typeface="標楷體" pitchFamily="65" charset="-120"/>
              </a:rPr>
              <a:t>創意設計（二）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  <p:pic>
        <p:nvPicPr>
          <p:cNvPr id="104454" name="Picture 6" descr="DSC_03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2420938"/>
            <a:ext cx="3554413" cy="2360612"/>
          </a:xfrm>
          <a:prstGeom prst="rect">
            <a:avLst/>
          </a:prstGeom>
          <a:noFill/>
        </p:spPr>
      </p:pic>
      <p:pic>
        <p:nvPicPr>
          <p:cNvPr id="104456" name="Picture 8" descr="DSC_03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997200"/>
            <a:ext cx="3698875" cy="2457450"/>
          </a:xfrm>
          <a:prstGeom prst="rect">
            <a:avLst/>
          </a:prstGeom>
          <a:noFill/>
        </p:spPr>
      </p:pic>
      <p:sp>
        <p:nvSpPr>
          <p:cNvPr id="104457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創意花商行銷花蓮計畫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276475"/>
            <a:ext cx="8229600" cy="3878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zh-TW" altLang="en-US" smtClean="0">
                <a:ea typeface="標楷體" pitchFamily="65" charset="-120"/>
              </a:rPr>
              <a:t>電子商務</a:t>
            </a: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  <p:pic>
        <p:nvPicPr>
          <p:cNvPr id="110597" name="Picture 5" descr="DSC07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989138"/>
            <a:ext cx="3816350" cy="2862262"/>
          </a:xfrm>
          <a:prstGeom prst="rect">
            <a:avLst/>
          </a:prstGeom>
          <a:noFill/>
        </p:spPr>
      </p:pic>
      <p:pic>
        <p:nvPicPr>
          <p:cNvPr id="110600" name="Picture 8" descr="DSC000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44900"/>
            <a:ext cx="4716462" cy="2654300"/>
          </a:xfrm>
          <a:prstGeom prst="rect">
            <a:avLst/>
          </a:prstGeom>
          <a:noFill/>
        </p:spPr>
      </p:pic>
      <p:sp>
        <p:nvSpPr>
          <p:cNvPr id="110601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創意花商行銷花蓮計畫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992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zh-TW" altLang="en-US" smtClean="0">
                <a:ea typeface="標楷體" pitchFamily="65" charset="-120"/>
              </a:rPr>
              <a:t>創意行銷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492500" y="1268413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執行情形</a:t>
            </a:r>
          </a:p>
        </p:txBody>
      </p:sp>
      <p:pic>
        <p:nvPicPr>
          <p:cNvPr id="111621" name="Picture 5" descr="IMG_53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916113"/>
            <a:ext cx="4033837" cy="3025775"/>
          </a:xfrm>
          <a:prstGeom prst="rect">
            <a:avLst/>
          </a:prstGeom>
          <a:noFill/>
        </p:spPr>
      </p:pic>
      <p:pic>
        <p:nvPicPr>
          <p:cNvPr id="111622" name="Picture 6" descr="DSC003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213100"/>
            <a:ext cx="4103688" cy="3078163"/>
          </a:xfrm>
          <a:prstGeom prst="rect">
            <a:avLst/>
          </a:prstGeom>
          <a:noFill/>
        </p:spPr>
      </p:pic>
      <p:sp>
        <p:nvSpPr>
          <p:cNvPr id="111623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101-7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創意花商行銷花蓮計畫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遭遇困難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教師精進價值提升計畫</a:t>
            </a:r>
            <a:endParaRPr lang="en-US" altLang="zh-TW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4275" name="Group 3"/>
          <p:cNvGraphicFramePr>
            <a:graphicFrameLocks noGrp="1"/>
          </p:cNvGraphicFramePr>
          <p:nvPr/>
        </p:nvGraphicFramePr>
        <p:xfrm>
          <a:off x="323850" y="2060575"/>
          <a:ext cx="8496300" cy="4392613"/>
        </p:xfrm>
        <a:graphic>
          <a:graphicData uri="http://schemas.openxmlformats.org/drawingml/2006/table">
            <a:tbl>
              <a:tblPr/>
              <a:tblGrid>
                <a:gridCol w="2935288"/>
                <a:gridCol w="1363662"/>
                <a:gridCol w="1296988"/>
                <a:gridCol w="1300162"/>
                <a:gridCol w="1327150"/>
                <a:gridCol w="273050"/>
              </a:tblGrid>
              <a:tr h="681038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指標項目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268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教師平均進修研習時數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小時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累積至目前為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33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小時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882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參與「教師專業發展評鑑計劃」之教師數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35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65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2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取得「初階評鑑人員」證書之教師數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累積至目前為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14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313" name="Rectangle 41"/>
          <p:cNvSpPr>
            <a:spLocks noChangeArrowheads="1"/>
          </p:cNvSpPr>
          <p:nvPr/>
        </p:nvSpPr>
        <p:spPr bwMode="auto">
          <a:xfrm>
            <a:off x="3276600" y="1412875"/>
            <a:ext cx="2622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(</a:t>
            </a:r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一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)</a:t>
            </a:r>
            <a:endParaRPr lang="zh-TW" altLang="en-US" sz="3200" b="1">
              <a:solidFill>
                <a:srgbClr val="0000CC"/>
              </a:solidFill>
              <a:latin typeface="標楷體" pitchFamily="65" charset="-120"/>
              <a:cs typeface="新細明體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smtClean="0">
                <a:solidFill>
                  <a:srgbClr val="FFCC00"/>
                </a:solidFill>
                <a:ea typeface="標楷體" pitchFamily="65" charset="-120"/>
              </a:rPr>
              <a:t>國立花蓮高商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3059113" y="3213100"/>
            <a:ext cx="31321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800" b="1">
                <a:solidFill>
                  <a:srgbClr val="0000CC"/>
                </a:solidFill>
                <a:cs typeface="新細明體" charset="-120"/>
              </a:rPr>
              <a:t>簡 報 結 束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教師精進價值提升計畫</a:t>
            </a:r>
            <a:endParaRPr lang="en-US" altLang="zh-TW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5299" name="Group 3"/>
          <p:cNvGraphicFramePr>
            <a:graphicFrameLocks noGrp="1"/>
          </p:cNvGraphicFramePr>
          <p:nvPr/>
        </p:nvGraphicFramePr>
        <p:xfrm>
          <a:off x="468313" y="1916113"/>
          <a:ext cx="8496300" cy="4681537"/>
        </p:xfrm>
        <a:graphic>
          <a:graphicData uri="http://schemas.openxmlformats.org/drawingml/2006/table">
            <a:tbl>
              <a:tblPr/>
              <a:tblGrid>
                <a:gridCol w="2935287"/>
                <a:gridCol w="1363663"/>
                <a:gridCol w="1296987"/>
                <a:gridCol w="1300163"/>
                <a:gridCol w="1327150"/>
                <a:gridCol w="273050"/>
              </a:tblGrid>
              <a:tr h="795338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指標項目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學年度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目標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績效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31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取得「進階評鑑人員」證書之教師數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累積至目前為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取得「教學輔導教師」證書之教師數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charset="0"/>
                        </a:rPr>
                        <a:t>「教師取得專業証照或資格之數量」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張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累積至目前為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張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255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38" name="Rectangle 42"/>
          <p:cNvSpPr>
            <a:spLocks noChangeArrowheads="1"/>
          </p:cNvSpPr>
          <p:nvPr/>
        </p:nvSpPr>
        <p:spPr bwMode="auto">
          <a:xfrm>
            <a:off x="3348038" y="1341438"/>
            <a:ext cx="2622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預期效益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(</a:t>
            </a:r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二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)</a:t>
            </a:r>
            <a:endParaRPr lang="zh-TW" altLang="en-US" sz="3200" b="1">
              <a:solidFill>
                <a:srgbClr val="0000CC"/>
              </a:solidFill>
              <a:latin typeface="標楷體" pitchFamily="65" charset="-120"/>
              <a:cs typeface="新細明體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6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教師精進價值提升計畫</a:t>
            </a:r>
            <a:endParaRPr lang="en-US" altLang="zh-TW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6323" name="AutoShape 96" descr="內置圖片 1"/>
          <p:cNvSpPr>
            <a:spLocks noChangeAspect="1" noChangeArrowheads="1"/>
          </p:cNvSpPr>
          <p:nvPr/>
        </p:nvSpPr>
        <p:spPr bwMode="auto">
          <a:xfrm>
            <a:off x="250825" y="5516563"/>
            <a:ext cx="86423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3200">
                <a:solidFill>
                  <a:srgbClr val="0000CC"/>
                </a:solidFill>
                <a:latin typeface="標楷體" pitchFamily="65" charset="-120"/>
              </a:rPr>
              <a:t>  </a:t>
            </a:r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</a:rPr>
              <a:t>本校辦理實體研習     教師進行角色扮演</a:t>
            </a:r>
          </a:p>
          <a:p>
            <a:endParaRPr lang="en-US" altLang="zh-TW" sz="3200">
              <a:solidFill>
                <a:srgbClr val="0000CC"/>
              </a:solidFill>
              <a:latin typeface="標楷體" pitchFamily="65" charset="-120"/>
            </a:endParaRPr>
          </a:p>
        </p:txBody>
      </p:sp>
      <p:sp>
        <p:nvSpPr>
          <p:cNvPr id="56324" name="AutoShape 99" descr="內置圖片 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ea typeface="華康隸書體W7"/>
            </a:endParaRPr>
          </a:p>
        </p:txBody>
      </p:sp>
      <p:pic>
        <p:nvPicPr>
          <p:cNvPr id="56325" name="Picture 5" descr="『實體研習課程』中教師彼此專業對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349500"/>
            <a:ext cx="4211637" cy="3157538"/>
          </a:xfrm>
          <a:prstGeom prst="rect">
            <a:avLst/>
          </a:prstGeom>
          <a:noFill/>
        </p:spPr>
      </p:pic>
      <p:pic>
        <p:nvPicPr>
          <p:cNvPr id="56326" name="Picture 6" descr="IMGP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384425"/>
            <a:ext cx="4176713" cy="3132138"/>
          </a:xfrm>
          <a:prstGeom prst="rect">
            <a:avLst/>
          </a:prstGeom>
          <a:noFill/>
        </p:spPr>
      </p:pic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3059113" y="1412875"/>
            <a:ext cx="2622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成果照片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(</a:t>
            </a:r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一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)</a:t>
            </a:r>
            <a:endParaRPr lang="zh-TW" altLang="en-US" sz="3200" b="1">
              <a:solidFill>
                <a:srgbClr val="0000CC"/>
              </a:solidFill>
              <a:latin typeface="標楷體" pitchFamily="65" charset="-120"/>
              <a:cs typeface="新細明體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101-1</a:t>
            </a:r>
            <a:r>
              <a:rPr lang="zh-TW" altLang="en-US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教師精進價值提升計畫</a:t>
            </a:r>
            <a:endParaRPr lang="en-US" altLang="zh-TW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7347" name="Picture 3" descr="DSC_02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4032250" cy="2678113"/>
          </a:xfrm>
          <a:prstGeom prst="rect">
            <a:avLst/>
          </a:prstGeom>
          <a:noFill/>
        </p:spPr>
      </p:pic>
      <p:pic>
        <p:nvPicPr>
          <p:cNvPr id="57348" name="Picture 4" descr="DSC_02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276475"/>
            <a:ext cx="3960812" cy="2697163"/>
          </a:xfrm>
          <a:prstGeom prst="rect">
            <a:avLst/>
          </a:prstGeom>
          <a:noFill/>
        </p:spPr>
      </p:pic>
      <p:sp>
        <p:nvSpPr>
          <p:cNvPr id="57349" name="AutoShape 96" descr="內置圖片 1"/>
          <p:cNvSpPr>
            <a:spLocks noChangeAspect="1" noChangeArrowheads="1"/>
          </p:cNvSpPr>
          <p:nvPr/>
        </p:nvSpPr>
        <p:spPr bwMode="auto">
          <a:xfrm>
            <a:off x="179388" y="5084763"/>
            <a:ext cx="86423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</a:rPr>
              <a:t>     實際教學情形     評鑑老師入班觀察</a:t>
            </a:r>
          </a:p>
          <a:p>
            <a:endParaRPr lang="en-US" altLang="zh-TW" sz="3200" b="1">
              <a:solidFill>
                <a:srgbClr val="0000CC"/>
              </a:solidFill>
              <a:latin typeface="標楷體" pitchFamily="65" charset="-12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3203575" y="1484313"/>
            <a:ext cx="2622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成果照片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(</a:t>
            </a:r>
            <a:r>
              <a:rPr lang="zh-TW" altLang="en-US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二</a:t>
            </a:r>
            <a:r>
              <a:rPr lang="en-US" altLang="zh-TW" sz="3200" b="1">
                <a:solidFill>
                  <a:srgbClr val="0000CC"/>
                </a:solidFill>
                <a:latin typeface="標楷體" pitchFamily="65" charset="-120"/>
                <a:cs typeface="新細明體" charset="-120"/>
              </a:rPr>
              <a:t>)</a:t>
            </a:r>
            <a:endParaRPr lang="zh-TW" altLang="en-US" sz="3200" b="1">
              <a:solidFill>
                <a:srgbClr val="0000CC"/>
              </a:solidFill>
              <a:latin typeface="標楷體" pitchFamily="65" charset="-120"/>
              <a:cs typeface="新細明體" charset="-12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101-2</a:t>
            </a:r>
            <a:r>
              <a:rPr lang="zh-TW" altLang="zh-TW" sz="4000" b="1" smtClean="0">
                <a:solidFill>
                  <a:srgbClr val="FFCC00"/>
                </a:solidFill>
                <a:latin typeface="標楷體" pitchFamily="65" charset="-120"/>
                <a:ea typeface="標楷體" pitchFamily="65" charset="-120"/>
              </a:rPr>
              <a:t>優質免試就近入學計畫</a:t>
            </a:r>
            <a:endParaRPr lang="zh-TW" altLang="en-US" sz="4000" b="1" smtClean="0">
              <a:solidFill>
                <a:srgbClr val="FFCC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12875"/>
            <a:ext cx="8229600" cy="48958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Tx/>
              <a:buNone/>
            </a:pPr>
            <a:r>
              <a:rPr lang="zh-TW" altLang="en-US" b="1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計畫目標</a:t>
            </a:r>
            <a:endParaRPr lang="zh-TW" altLang="en-US" b="1" smtClean="0">
              <a:ea typeface="標楷體" pitchFamily="65" charset="-120"/>
            </a:endParaRP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配合政府落實推動十二年國民基本教育。</a:t>
            </a: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積極宣導技職教育，加強國中學生職業試探及提供多元適性選擇，奠定技職教育基礎，培養產業基層人才。</a:t>
            </a: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整合國中和高中職校的資訊和資源，說明高職升學進路及課程特色與科系簡介。</a:t>
            </a:r>
          </a:p>
          <a:p>
            <a:pPr marL="609600" indent="-609600"/>
            <a:r>
              <a:rPr lang="zh-TW" altLang="en-US" b="1" smtClean="0">
                <a:ea typeface="標楷體" pitchFamily="65" charset="-120"/>
              </a:rPr>
              <a:t>訂定優秀入學獎學金，吸引優秀同學利用免試入學管道，就讀本校。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華康勘亭流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11620</TotalTime>
  <Words>2927</Words>
  <Application>Microsoft Office PowerPoint</Application>
  <PresentationFormat>如螢幕大小 (4:3)</PresentationFormat>
  <Paragraphs>278</Paragraphs>
  <Slides>50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簡報設計範本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8" baseType="lpstr">
      <vt:lpstr>Arial</vt:lpstr>
      <vt:lpstr>華康隸書體W7</vt:lpstr>
      <vt:lpstr>華康勘亭流</vt:lpstr>
      <vt:lpstr>新細明體</vt:lpstr>
      <vt:lpstr>標楷體</vt:lpstr>
      <vt:lpstr>Times New Roman</vt:lpstr>
      <vt:lpstr>Wingdings</vt:lpstr>
      <vt:lpstr>預設簡報設計</vt:lpstr>
      <vt:lpstr>投影片 1</vt:lpstr>
      <vt:lpstr>學校發展目標</vt:lpstr>
      <vt:lpstr>國立花蓮高商101優質化計畫</vt:lpstr>
      <vt:lpstr>101-1教師精進價值提升計畫</vt:lpstr>
      <vt:lpstr>101-1教師精進價值提升計畫</vt:lpstr>
      <vt:lpstr>101-1教師精進價值提升計畫</vt:lpstr>
      <vt:lpstr>101-1教師精進價值提升計畫</vt:lpstr>
      <vt:lpstr>101-1教師精進價值提升計畫</vt:lpstr>
      <vt:lpstr>101-2優質免試就近入學計畫</vt:lpstr>
      <vt:lpstr>101-2優質免試就近入學計畫</vt:lpstr>
      <vt:lpstr>101-2優質免試就近入學計畫</vt:lpstr>
      <vt:lpstr>101-3技能紮根技藝開花計畫</vt:lpstr>
      <vt:lpstr>101-3技能紮根技藝開花計畫</vt:lpstr>
      <vt:lpstr>101-3技能紮根技藝開花計畫</vt:lpstr>
      <vt:lpstr>101年 全國技藝競賽 成果-(1)</vt:lpstr>
      <vt:lpstr>101年 全國技藝競賽 成果-(2)</vt:lpstr>
      <vt:lpstr>101年 全國技藝競賽 成果-(3)</vt:lpstr>
      <vt:lpstr>101年 全國技藝競賽 成果-(4)</vt:lpstr>
      <vt:lpstr>101-4趣味英語接軌國際計畫</vt:lpstr>
      <vt:lpstr>101-4趣味英語接軌國際計畫</vt:lpstr>
      <vt:lpstr>101-4趣味英語接軌國際計畫</vt:lpstr>
      <vt:lpstr>外師 協同教學</vt:lpstr>
      <vt:lpstr>情境教室</vt:lpstr>
      <vt:lpstr>英語村體驗營</vt:lpstr>
      <vt:lpstr>英語村體驗營</vt:lpstr>
      <vt:lpstr>百老匯社上課</vt:lpstr>
      <vt:lpstr>百老匯社期末演出</vt:lpstr>
      <vt:lpstr>英語角</vt:lpstr>
      <vt:lpstr>兒圖童書館服務學習</vt:lpstr>
      <vt:lpstr>花蓮縣高職組造句暨作文比賽第一名</vt:lpstr>
      <vt:lpstr>101-5活力發展多元視野計畫</vt:lpstr>
      <vt:lpstr>101-5活力發展多元視野計畫</vt:lpstr>
      <vt:lpstr>101-5活力發展多元視野計畫</vt:lpstr>
      <vt:lpstr>101-5活力發展多元視野計畫</vt:lpstr>
      <vt:lpstr>101-5活力發展多元視野計畫</vt:lpstr>
      <vt:lpstr>101-5活力發展多元視野計畫</vt:lpstr>
      <vt:lpstr>101-5活力發展多元視野計畫</vt:lpstr>
      <vt:lpstr>101-6安全校園優質服務計畫</vt:lpstr>
      <vt:lpstr>101-6安全校園優質服務計畫</vt:lpstr>
      <vt:lpstr>101-6安全校園優質服務計畫</vt:lpstr>
      <vt:lpstr>101-6安全校園優質服務計畫</vt:lpstr>
      <vt:lpstr>101-7創意花商行銷花蓮計畫</vt:lpstr>
      <vt:lpstr>101-7創意花商行銷花蓮計畫</vt:lpstr>
      <vt:lpstr>101-7創意花商行銷花蓮計畫</vt:lpstr>
      <vt:lpstr>101-7創意花商行銷花蓮計畫</vt:lpstr>
      <vt:lpstr>101-7創意花商行銷花蓮計畫</vt:lpstr>
      <vt:lpstr>101-7創意花商行銷花蓮計畫</vt:lpstr>
      <vt:lpstr>101-7創意花商行銷花蓮計畫</vt:lpstr>
      <vt:lpstr>遭遇困難</vt:lpstr>
      <vt:lpstr>國立花蓮高商</vt:lpstr>
    </vt:vector>
  </TitlesOfParts>
  <Company>花蓮高商    教務處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Owner</cp:lastModifiedBy>
  <cp:revision>172</cp:revision>
  <dcterms:created xsi:type="dcterms:W3CDTF">2006-11-08T03:51:29Z</dcterms:created>
  <dcterms:modified xsi:type="dcterms:W3CDTF">2013-03-05T17:17:20Z</dcterms:modified>
</cp:coreProperties>
</file>