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56" r:id="rId3"/>
    <p:sldId id="258" r:id="rId4"/>
    <p:sldId id="259" r:id="rId5"/>
    <p:sldId id="270" r:id="rId6"/>
    <p:sldId id="291" r:id="rId7"/>
    <p:sldId id="292" r:id="rId8"/>
    <p:sldId id="293" r:id="rId9"/>
    <p:sldId id="294" r:id="rId10"/>
    <p:sldId id="295" r:id="rId11"/>
    <p:sldId id="272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1" r:id="rId23"/>
    <p:sldId id="273" r:id="rId24"/>
    <p:sldId id="274" r:id="rId25"/>
    <p:sldId id="278" r:id="rId26"/>
    <p:sldId id="277" r:id="rId27"/>
    <p:sldId id="275" r:id="rId28"/>
    <p:sldId id="279" r:id="rId29"/>
    <p:sldId id="283" r:id="rId30"/>
    <p:sldId id="276" r:id="rId31"/>
    <p:sldId id="281" r:id="rId32"/>
    <p:sldId id="282" r:id="rId33"/>
    <p:sldId id="280" r:id="rId34"/>
    <p:sldId id="285" r:id="rId35"/>
    <p:sldId id="284" r:id="rId36"/>
    <p:sldId id="286" r:id="rId37"/>
    <p:sldId id="287" r:id="rId38"/>
    <p:sldId id="288" r:id="rId39"/>
    <p:sldId id="289" r:id="rId40"/>
    <p:sldId id="290" r:id="rId4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14" autoAdjust="0"/>
  </p:normalViewPr>
  <p:slideViewPr>
    <p:cSldViewPr>
      <p:cViewPr varScale="1">
        <p:scale>
          <a:sx n="103" d="100"/>
          <a:sy n="103" d="100"/>
        </p:scale>
        <p:origin x="-21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470A2-4256-477B-B441-FA9339ED6720}" type="datetimeFigureOut">
              <a:rPr lang="zh-TW" altLang="en-US" smtClean="0"/>
              <a:t>2015/6/30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橢圓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691FF84-E012-4BBD-A7A4-8A4DC9BB7A1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470A2-4256-477B-B441-FA9339ED6720}" type="datetimeFigureOut">
              <a:rPr lang="zh-TW" altLang="en-US" smtClean="0"/>
              <a:t>2015/6/30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1FF84-E012-4BBD-A7A4-8A4DC9BB7A1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5691FF84-E012-4BBD-A7A4-8A4DC9BB7A1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470A2-4256-477B-B441-FA9339ED6720}" type="datetimeFigureOut">
              <a:rPr lang="zh-TW" altLang="en-US" smtClean="0"/>
              <a:t>2015/6/30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D738613-B2D5-426C-842E-B576D5D70793}" type="datetimeFigureOut">
              <a:rPr lang="zh-TW" altLang="en-US" smtClean="0">
                <a:solidFill>
                  <a:srgbClr val="575F6D"/>
                </a:solidFill>
              </a:rPr>
              <a:pPr/>
              <a:t>2015/6/30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矩形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直線接點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直線接點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矩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橢圓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橢圓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橢圓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橢圓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5076BC57-0FC6-4EFD-A7FE-683884BE0A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2796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D738613-B2D5-426C-842E-B576D5D70793}" type="datetimeFigureOut">
              <a:rPr lang="zh-TW" altLang="en-US" smtClean="0">
                <a:solidFill>
                  <a:srgbClr val="575F6D"/>
                </a:solidFill>
              </a:rPr>
              <a:pPr/>
              <a:t>2015/6/30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076BC57-0FC6-4EFD-A7FE-683884BE0AE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27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D738613-B2D5-426C-842E-B576D5D70793}" type="datetimeFigureOut">
              <a:rPr lang="zh-TW" altLang="en-US" smtClean="0">
                <a:solidFill>
                  <a:srgbClr val="FFF39D"/>
                </a:solidFill>
              </a:rPr>
              <a:pPr/>
              <a:t>2015/6/30</a:t>
            </a:fld>
            <a:endParaRPr lang="zh-TW" altLang="en-US">
              <a:solidFill>
                <a:srgbClr val="FFF39D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zh-TW" altLang="en-US">
              <a:solidFill>
                <a:srgbClr val="FFF39D"/>
              </a:solidFill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直線接點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橢圓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橢圓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橢圓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橢圓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橢圓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直線接點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076BC57-0FC6-4EFD-A7FE-683884BE0A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0867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38613-B2D5-426C-842E-B576D5D70793}" type="datetimeFigureOut">
              <a:rPr lang="zh-TW" altLang="en-US" smtClean="0">
                <a:solidFill>
                  <a:srgbClr val="575F6D"/>
                </a:solidFill>
              </a:rPr>
              <a:pPr/>
              <a:t>2015/6/30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BC57-0FC6-4EFD-A7FE-683884BE0AE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64522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38613-B2D5-426C-842E-B576D5D70793}" type="datetimeFigureOut">
              <a:rPr lang="zh-TW" altLang="en-US" smtClean="0">
                <a:solidFill>
                  <a:srgbClr val="575F6D"/>
                </a:solidFill>
              </a:rPr>
              <a:pPr/>
              <a:t>2015/6/30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BC57-0FC6-4EFD-A7FE-683884BE0AE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698456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D738613-B2D5-426C-842E-B576D5D70793}" type="datetimeFigureOut">
              <a:rPr lang="zh-TW" altLang="en-US" smtClean="0">
                <a:solidFill>
                  <a:srgbClr val="575F6D"/>
                </a:solidFill>
              </a:rPr>
              <a:pPr/>
              <a:t>2015/6/30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076BC57-0FC6-4EFD-A7FE-683884BE0AE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69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38613-B2D5-426C-842E-B576D5D70793}" type="datetimeFigureOut">
              <a:rPr lang="zh-TW" altLang="en-US" smtClean="0">
                <a:solidFill>
                  <a:srgbClr val="575F6D"/>
                </a:solidFill>
              </a:rPr>
              <a:pPr/>
              <a:t>2015/6/30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BC57-0FC6-4EFD-A7FE-683884BE0A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9435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D738613-B2D5-426C-842E-B576D5D70793}" type="datetimeFigureOut">
              <a:rPr lang="zh-TW" altLang="en-US" smtClean="0">
                <a:solidFill>
                  <a:srgbClr val="575F6D"/>
                </a:solidFill>
              </a:rPr>
              <a:pPr/>
              <a:t>2015/6/30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076BC57-0FC6-4EFD-A7FE-683884BE0AE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頁尾版面配置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67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470A2-4256-477B-B441-FA9339ED6720}" type="datetimeFigureOut">
              <a:rPr lang="zh-TW" altLang="en-US" smtClean="0"/>
              <a:t>2015/6/30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5691FF84-E012-4BBD-A7A4-8A4DC9BB7A1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直線接點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日期版面配置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D738613-B2D5-426C-842E-B576D5D70793}" type="datetimeFigureOut">
              <a:rPr lang="zh-TW" altLang="en-US" smtClean="0">
                <a:solidFill>
                  <a:srgbClr val="575F6D"/>
                </a:solidFill>
              </a:rPr>
              <a:pPr/>
              <a:t>2015/6/30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076BC57-0FC6-4EFD-A7FE-683884BE0AE2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95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38613-B2D5-426C-842E-B576D5D70793}" type="datetimeFigureOut">
              <a:rPr lang="zh-TW" altLang="en-US" smtClean="0">
                <a:solidFill>
                  <a:srgbClr val="575F6D"/>
                </a:solidFill>
              </a:rPr>
              <a:pPr/>
              <a:t>2015/6/30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BC57-0FC6-4EFD-A7FE-683884BE0A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452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38613-B2D5-426C-842E-B576D5D70793}" type="datetimeFigureOut">
              <a:rPr lang="zh-TW" altLang="en-US" smtClean="0">
                <a:solidFill>
                  <a:srgbClr val="575F6D"/>
                </a:solidFill>
              </a:rPr>
              <a:pPr/>
              <a:t>2015/6/30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BC57-0FC6-4EFD-A7FE-683884BE0A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0551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470A2-4256-477B-B441-FA9339ED6720}" type="datetimeFigureOut">
              <a:rPr lang="zh-TW" altLang="en-US" smtClean="0"/>
              <a:t>2015/6/30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691FF84-E012-4BBD-A7A4-8A4DC9BB7A1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E2470A2-4256-477B-B441-FA9339ED6720}" type="datetimeFigureOut">
              <a:rPr lang="zh-TW" altLang="en-US" smtClean="0"/>
              <a:t>2015/6/30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1FF84-E012-4BBD-A7A4-8A4DC9BB7A1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內容版面配置區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470A2-4256-477B-B441-FA9339ED6720}" type="datetimeFigureOut">
              <a:rPr lang="zh-TW" altLang="en-US" smtClean="0"/>
              <a:t>2015/6/30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內容版面配置區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6" name="內容版面配置區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橢圓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橢圓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5691FF84-E012-4BBD-A7A4-8A4DC9BB7A1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3" name="標題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470A2-4256-477B-B441-FA9339ED6720}" type="datetimeFigureOut">
              <a:rPr lang="zh-TW" altLang="en-US" smtClean="0"/>
              <a:t>2015/6/30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5691FF84-E012-4BBD-A7A4-8A4DC9BB7A1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470A2-4256-477B-B441-FA9339ED6720}" type="datetimeFigureOut">
              <a:rPr lang="zh-TW" altLang="en-US" smtClean="0"/>
              <a:t>2015/6/30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691FF84-E012-4BBD-A7A4-8A4DC9BB7A1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內容版面配置區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691FF84-E012-4BBD-A7A4-8A4DC9BB7A1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470A2-4256-477B-B441-FA9339ED6720}" type="datetimeFigureOut">
              <a:rPr lang="zh-TW" altLang="en-US" smtClean="0"/>
              <a:t>2015/6/30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直線接點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橢圓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5691FF84-E012-4BBD-A7A4-8A4DC9BB7A1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E2470A2-4256-477B-B441-FA9339ED6720}" type="datetimeFigureOut">
              <a:rPr lang="zh-TW" altLang="en-US" smtClean="0"/>
              <a:t>2015/6/30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E2470A2-4256-477B-B441-FA9339ED6720}" type="datetimeFigureOut">
              <a:rPr lang="zh-TW" altLang="en-US" smtClean="0"/>
              <a:t>2015/6/30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691FF84-E012-4BBD-A7A4-8A4DC9BB7A1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D738613-B2D5-426C-842E-B576D5D70793}" type="datetimeFigureOut">
              <a:rPr lang="zh-TW" altLang="en-US" smtClean="0">
                <a:solidFill>
                  <a:srgbClr val="575F6D"/>
                </a:solidFill>
              </a:rPr>
              <a:pPr/>
              <a:t>2015/6/30</a:t>
            </a:fld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zh-TW" altLang="en-US">
              <a:solidFill>
                <a:srgbClr val="575F6D"/>
              </a:solidFill>
            </a:endParaRPr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076BC57-0FC6-4EFD-A7FE-683884BE0A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832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Kkk9laFgnEg" TargetMode="External"/><Relationship Id="rId2" Type="http://schemas.openxmlformats.org/officeDocument/2006/relationships/hyperlink" Target="http://youtu.be/_TOlAr_a35g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OV_3401.mp4" TargetMode="External"/><Relationship Id="rId2" Type="http://schemas.openxmlformats.org/officeDocument/2006/relationships/hyperlink" Target="MOV_3350.mp4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hyperlink" Target="DSC_0329.JPG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Relationship Id="rId6" Type="http://schemas.openxmlformats.org/officeDocument/2006/relationships/hyperlink" Target="DSC_0328.JPG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&#38321;&#35712;&#29677;&#26360;.docx" TargetMode="Externa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103&#23416;&#24180;&#33521;&#19968;&#30002;&#26280;&#36039;&#19968;&#20057;&#29677;&#38555;&#35712;&#26360;&#20316;&#21697;&#30332;&#34920;&#26371;.docx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hyperlink" Target="&#33521;&#19968;&#30002;&#29677;&#32026;&#35712;&#26360;&#26371;&#23416;&#32722;&#21934;.docx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hyperlink" Target="103&#23416;&#24180;&#29677;&#38555;&#35712;&#26360;&#26371;&#27963;&#21205;&#24515;&#24471;&#21450;&#24314;&#35696;.docx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87624" y="1556792"/>
            <a:ext cx="6400800" cy="1752600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林淑萍老師</a:t>
            </a:r>
            <a:endParaRPr lang="zh-TW" altLang="en-US" sz="3600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887760"/>
          </a:xfrm>
        </p:spPr>
        <p:txBody>
          <a:bodyPr/>
          <a:lstStyle/>
          <a:p>
            <a:pPr algn="dist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快樂閱讀經驗分享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C:\Documents and Settings\newuser\桌面\英甲送舊\DSC_01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7463186" cy="429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59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 smtClean="0">
                <a:latin typeface="+mn-ea"/>
                <a:ea typeface="+mn-ea"/>
              </a:rPr>
              <a:t>博客來三魚網投稿</a:t>
            </a:r>
            <a:r>
              <a:rPr lang="zh-TW" altLang="en-US" sz="3600" b="1" dirty="0">
                <a:latin typeface="+mn-ea"/>
                <a:ea typeface="+mn-ea"/>
              </a:rPr>
              <a:t>達</a:t>
            </a:r>
            <a:r>
              <a:rPr lang="en-US" altLang="zh-TW" sz="3600" b="1" dirty="0" smtClean="0">
                <a:latin typeface="+mn-ea"/>
                <a:ea typeface="+mn-ea"/>
              </a:rPr>
              <a:t>120</a:t>
            </a:r>
            <a:r>
              <a:rPr lang="zh-TW" altLang="en-US" sz="3600" b="1" dirty="0" smtClean="0">
                <a:latin typeface="+mn-ea"/>
                <a:ea typeface="+mn-ea"/>
              </a:rPr>
              <a:t>篇</a:t>
            </a:r>
            <a:r>
              <a:rPr lang="en-US" altLang="zh-TW" sz="3600" b="1" dirty="0" smtClean="0">
                <a:latin typeface="+mn-ea"/>
                <a:ea typeface="+mn-ea"/>
              </a:rPr>
              <a:t>---</a:t>
            </a:r>
            <a:r>
              <a:rPr lang="zh-TW" altLang="en-US" sz="3600" b="1" dirty="0" smtClean="0">
                <a:latin typeface="+mn-ea"/>
                <a:ea typeface="+mn-ea"/>
              </a:rPr>
              <a:t>班級同樂會</a:t>
            </a:r>
            <a:endParaRPr lang="zh-TW" altLang="en-US" sz="3600" b="1" dirty="0">
              <a:latin typeface="+mn-ea"/>
              <a:ea typeface="+mn-ea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4320480" cy="3789809"/>
          </a:xfr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4392488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7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0B050"/>
                </a:solidFill>
                <a:latin typeface="+mj-ea"/>
              </a:rPr>
              <a:t>三</a:t>
            </a:r>
            <a:r>
              <a:rPr lang="zh-TW" altLang="en-US" sz="4000" b="1" dirty="0" smtClean="0">
                <a:solidFill>
                  <a:srgbClr val="00B050"/>
                </a:solidFill>
                <a:latin typeface="+mj-ea"/>
              </a:rPr>
              <a:t>、</a:t>
            </a:r>
            <a:r>
              <a:rPr lang="zh-TW" altLang="en-US" sz="40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週一班書交換日</a:t>
            </a:r>
            <a:endParaRPr lang="zh-TW" altLang="en-US" sz="4000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128792" cy="534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07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48" y="620688"/>
            <a:ext cx="7036296" cy="2053590"/>
          </a:xfrm>
        </p:spPr>
        <p:txBody>
          <a:bodyPr>
            <a:normAutofit/>
          </a:bodyPr>
          <a:lstStyle/>
          <a:p>
            <a:r>
              <a:rPr lang="zh-TW" altLang="en-US" sz="5400" dirty="0" smtClean="0">
                <a:hlinkClick r:id="rId2"/>
              </a:rPr>
              <a:t>女王教室</a:t>
            </a:r>
            <a:r>
              <a:rPr lang="en-US" altLang="zh-TW" sz="5400" dirty="0" smtClean="0"/>
              <a:t>—</a:t>
            </a:r>
            <a:r>
              <a:rPr lang="zh-TW" altLang="en-US" sz="5400" dirty="0" smtClean="0"/>
              <a:t>  </a:t>
            </a:r>
            <a:r>
              <a:rPr lang="zh-TW" altLang="en-US" sz="3200" dirty="0" smtClean="0"/>
              <a:t>一場師生的問答</a:t>
            </a:r>
            <a:endParaRPr lang="zh-TW" altLang="en-US" sz="32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907704" y="3284984"/>
            <a:ext cx="6120680" cy="1440160"/>
          </a:xfrm>
        </p:spPr>
        <p:txBody>
          <a:bodyPr>
            <a:normAutofit fontScale="85000" lnSpcReduction="10000"/>
          </a:bodyPr>
          <a:lstStyle/>
          <a:p>
            <a:r>
              <a:rPr lang="zh-TW" altLang="en-US" sz="5400" dirty="0" smtClean="0">
                <a:hlinkClick r:id="rId3"/>
              </a:rPr>
              <a:t>劉安婷</a:t>
            </a:r>
            <a:r>
              <a:rPr lang="en-US" altLang="zh-TW" sz="5400" dirty="0" smtClean="0"/>
              <a:t>—</a:t>
            </a:r>
            <a:r>
              <a:rPr lang="zh-TW" altLang="en-US" sz="5400" dirty="0" smtClean="0"/>
              <a:t> </a:t>
            </a:r>
            <a:r>
              <a:rPr lang="zh-TW" altLang="en-US" sz="3000" dirty="0" smtClean="0"/>
              <a:t>一個女孩在歷練中</a:t>
            </a:r>
            <a:endParaRPr lang="en-US" altLang="zh-TW" sz="3000" dirty="0" smtClean="0"/>
          </a:p>
          <a:p>
            <a:r>
              <a:rPr lang="zh-TW" altLang="en-US" sz="3000" dirty="0"/>
              <a:t> </a:t>
            </a:r>
            <a:r>
              <a:rPr lang="zh-TW" altLang="en-US" sz="3000" dirty="0" smtClean="0"/>
              <a:t>                                            學會謙卑</a:t>
            </a:r>
            <a:endParaRPr lang="en-US" altLang="zh-TW" sz="3000" dirty="0" smtClean="0"/>
          </a:p>
          <a:p>
            <a:endParaRPr lang="zh-TW" altLang="en-US" sz="3000" dirty="0"/>
          </a:p>
        </p:txBody>
      </p:sp>
      <p:pic>
        <p:nvPicPr>
          <p:cNvPr id="2050" name="Picture 2" descr="C:\Users\USER\Desktop\thCA5HR08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4664"/>
            <a:ext cx="28575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535881"/>
            <a:ext cx="2987824" cy="198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14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6172200" cy="2053590"/>
          </a:xfrm>
        </p:spPr>
        <p:txBody>
          <a:bodyPr/>
          <a:lstStyle/>
          <a:p>
            <a:r>
              <a:rPr lang="zh-TW" altLang="en-US" sz="4000" dirty="0" smtClean="0"/>
              <a:t>一個</a:t>
            </a:r>
            <a:r>
              <a:rPr lang="zh-TW" altLang="en-US" sz="6000" dirty="0" smtClean="0"/>
              <a:t>悅</a:t>
            </a:r>
            <a:r>
              <a:rPr lang="zh-TW" altLang="en-US" sz="4000" dirty="0" smtClean="0"/>
              <a:t>讀例子</a:t>
            </a:r>
            <a:endParaRPr lang="zh-TW" altLang="en-US" sz="40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483768" y="2708920"/>
            <a:ext cx="6172200" cy="1371600"/>
          </a:xfrm>
        </p:spPr>
        <p:txBody>
          <a:bodyPr/>
          <a:lstStyle/>
          <a:p>
            <a:r>
              <a:rPr lang="en-US" altLang="zh-TW" dirty="0" smtClean="0">
                <a:hlinkClick r:id="rId2" action="ppaction://hlinkfile"/>
              </a:rPr>
              <a:t>MOV_3350.mp4</a:t>
            </a:r>
            <a:endParaRPr lang="en-US" altLang="zh-TW" dirty="0" smtClean="0"/>
          </a:p>
          <a:p>
            <a:r>
              <a:rPr lang="en-US" altLang="zh-TW" dirty="0" smtClean="0">
                <a:hlinkClick r:id="rId3" action="ppaction://hlinkfile"/>
              </a:rPr>
              <a:t>MOV_3401.mp4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45024"/>
            <a:ext cx="5083513" cy="2858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08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95736" y="6021288"/>
            <a:ext cx="6552728" cy="936104"/>
          </a:xfrm>
        </p:spPr>
        <p:txBody>
          <a:bodyPr>
            <a:noAutofit/>
          </a:bodyPr>
          <a:lstStyle/>
          <a:p>
            <a:r>
              <a:rPr lang="zh-TW" altLang="en-US" sz="4000" dirty="0" smtClean="0">
                <a:solidFill>
                  <a:schemeClr val="tx1">
                    <a:lumMod val="95000"/>
                  </a:schemeClr>
                </a:solidFill>
              </a:rPr>
              <a:t>選書過程</a:t>
            </a:r>
            <a:r>
              <a:rPr lang="en-US" altLang="zh-TW" sz="4000" dirty="0" smtClean="0">
                <a:solidFill>
                  <a:schemeClr val="tx1">
                    <a:lumMod val="95000"/>
                  </a:schemeClr>
                </a:solidFill>
              </a:rPr>
              <a:t>…</a:t>
            </a:r>
            <a:br>
              <a:rPr lang="en-US" altLang="zh-TW" sz="40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en-US" altLang="zh-TW" sz="4000" b="0" dirty="0" smtClean="0"/>
              <a:t>1.</a:t>
            </a:r>
            <a:r>
              <a:rPr lang="zh-TW" altLang="en-US" sz="4000" b="0" dirty="0" smtClean="0"/>
              <a:t>指讀好冊李偉文的</a:t>
            </a:r>
            <a:r>
              <a:rPr lang="en-US" altLang="zh-TW" sz="4000" b="0" dirty="0" smtClean="0"/>
              <a:t>60</a:t>
            </a:r>
            <a:r>
              <a:rPr lang="zh-TW" altLang="en-US" sz="4000" b="0" dirty="0" smtClean="0"/>
              <a:t>本 </a:t>
            </a:r>
            <a:r>
              <a:rPr lang="en-US" altLang="zh-TW" sz="4000" b="0" dirty="0" smtClean="0"/>
              <a:t/>
            </a:r>
            <a:br>
              <a:rPr lang="en-US" altLang="zh-TW" sz="4000" b="0" dirty="0" smtClean="0"/>
            </a:br>
            <a:r>
              <a:rPr lang="zh-TW" altLang="en-US" sz="4000" b="0" dirty="0"/>
              <a:t> </a:t>
            </a:r>
            <a:r>
              <a:rPr lang="zh-TW" altLang="en-US" sz="4000" b="0" dirty="0" smtClean="0"/>
              <a:t>  激賞書單</a:t>
            </a:r>
            <a:r>
              <a:rPr lang="en-US" altLang="zh-TW" sz="4000" b="0" dirty="0" smtClean="0"/>
              <a:t/>
            </a:r>
            <a:br>
              <a:rPr lang="en-US" altLang="zh-TW" sz="4000" b="0" dirty="0" smtClean="0"/>
            </a:br>
            <a:r>
              <a:rPr lang="en-US" altLang="zh-TW" sz="4000" b="0" dirty="0" smtClean="0"/>
              <a:t>2.</a:t>
            </a:r>
            <a:r>
              <a:rPr lang="zh-TW" altLang="en-US" sz="4000" b="0" dirty="0" smtClean="0"/>
              <a:t>博客來青少年閱讀大調查</a:t>
            </a:r>
            <a:r>
              <a:rPr lang="en-US" altLang="zh-TW" sz="4000" b="0" dirty="0" smtClean="0"/>
              <a:t/>
            </a:r>
            <a:br>
              <a:rPr lang="en-US" altLang="zh-TW" sz="4000" b="0" dirty="0" smtClean="0"/>
            </a:br>
            <a:r>
              <a:rPr lang="en-US" altLang="zh-TW" sz="4000" b="0" dirty="0" smtClean="0"/>
              <a:t>3.103</a:t>
            </a:r>
            <a:r>
              <a:rPr lang="zh-TW" altLang="en-US" sz="4000" b="0" dirty="0" smtClean="0"/>
              <a:t>學年老師推薦</a:t>
            </a:r>
            <a:r>
              <a:rPr lang="en-US" altLang="zh-TW" sz="4000" b="0" dirty="0" smtClean="0"/>
              <a:t>TOP10</a:t>
            </a:r>
            <a:br>
              <a:rPr lang="en-US" altLang="zh-TW" sz="4000" b="0" dirty="0" smtClean="0"/>
            </a:br>
            <a:r>
              <a:rPr lang="en-US" altLang="zh-TW" sz="4000" b="0" dirty="0" smtClean="0"/>
              <a:t>4.</a:t>
            </a:r>
            <a:r>
              <a:rPr lang="zh-TW" altLang="en-US" sz="4000" b="0" dirty="0" smtClean="0"/>
              <a:t>書籍簡介</a:t>
            </a:r>
            <a:r>
              <a:rPr lang="en-US" altLang="zh-TW" sz="4000" b="0" dirty="0" smtClean="0"/>
              <a:t/>
            </a:r>
            <a:br>
              <a:rPr lang="en-US" altLang="zh-TW" sz="4000" b="0" dirty="0" smtClean="0"/>
            </a:br>
            <a:r>
              <a:rPr lang="en-US" altLang="zh-TW" sz="4000" b="0" dirty="0" smtClean="0"/>
              <a:t>5.</a:t>
            </a:r>
            <a:r>
              <a:rPr lang="zh-TW" altLang="en-US" sz="4000" b="0" dirty="0" smtClean="0"/>
              <a:t>三漁網閱讀者的評價</a:t>
            </a:r>
            <a:r>
              <a:rPr lang="en-US" altLang="zh-TW" sz="4000" b="0" dirty="0" smtClean="0"/>
              <a:t/>
            </a:r>
            <a:br>
              <a:rPr lang="en-US" altLang="zh-TW" sz="4000" b="0" dirty="0" smtClean="0"/>
            </a:br>
            <a:r>
              <a:rPr lang="en-US" altLang="zh-TW" sz="4000" b="0" dirty="0" smtClean="0"/>
              <a:t>6.</a:t>
            </a:r>
            <a:r>
              <a:rPr lang="zh-TW" altLang="en-US" sz="4000" b="0" dirty="0" smtClean="0"/>
              <a:t>大學語言</a:t>
            </a:r>
            <a:r>
              <a:rPr lang="zh-TW" altLang="en-US" sz="4000" b="0" dirty="0" smtClean="0">
                <a:latin typeface="新細明體"/>
              </a:rPr>
              <a:t>、商管等相關科 </a:t>
            </a:r>
            <a:r>
              <a:rPr lang="en-US" altLang="zh-TW" sz="4000" b="0" dirty="0" smtClean="0">
                <a:latin typeface="新細明體"/>
              </a:rPr>
              <a:t/>
            </a:r>
            <a:br>
              <a:rPr lang="en-US" altLang="zh-TW" sz="4000" b="0" dirty="0" smtClean="0">
                <a:latin typeface="新細明體"/>
              </a:rPr>
            </a:br>
            <a:r>
              <a:rPr lang="zh-TW" altLang="en-US" sz="4000" b="0" dirty="0" smtClean="0">
                <a:latin typeface="新細明體"/>
              </a:rPr>
              <a:t>   系參考書單</a:t>
            </a:r>
            <a:r>
              <a:rPr lang="en-US" altLang="zh-TW" sz="4000" b="0" dirty="0" smtClean="0"/>
              <a:t/>
            </a:r>
            <a:br>
              <a:rPr lang="en-US" altLang="zh-TW" sz="4000" b="0" dirty="0" smtClean="0"/>
            </a:br>
            <a:endParaRPr lang="zh-TW" altLang="en-US" sz="4000" b="0" dirty="0"/>
          </a:p>
        </p:txBody>
      </p:sp>
    </p:spTree>
    <p:extLst>
      <p:ext uri="{BB962C8B-B14F-4D97-AF65-F5344CB8AC3E}">
        <p14:creationId xmlns:p14="http://schemas.microsoft.com/office/powerpoint/2010/main" val="175744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3708" y="3913"/>
            <a:ext cx="6768752" cy="4400510"/>
          </a:xfrm>
        </p:spPr>
        <p:txBody>
          <a:bodyPr>
            <a:normAutofit/>
          </a:bodyPr>
          <a:lstStyle/>
          <a:p>
            <a:r>
              <a:rPr lang="zh-TW" altLang="en-US" sz="4400" dirty="0" smtClean="0"/>
              <a:t>書籍內容</a:t>
            </a:r>
            <a:r>
              <a:rPr lang="en-US" altLang="zh-TW" sz="4400" dirty="0" smtClean="0"/>
              <a:t/>
            </a:r>
            <a:br>
              <a:rPr lang="en-US" altLang="zh-TW" sz="4400" dirty="0" smtClean="0"/>
            </a:br>
            <a:r>
              <a:rPr lang="zh-TW" altLang="en-US" sz="4400" b="0" dirty="0" smtClean="0">
                <a:solidFill>
                  <a:schemeClr val="tx1">
                    <a:lumMod val="95000"/>
                  </a:schemeClr>
                </a:solidFill>
              </a:rPr>
              <a:t>語言</a:t>
            </a:r>
            <a:r>
              <a:rPr lang="zh-TW" altLang="en-US" sz="4400" b="0" dirty="0" smtClean="0">
                <a:solidFill>
                  <a:schemeClr val="tx1">
                    <a:lumMod val="95000"/>
                  </a:schemeClr>
                </a:solidFill>
                <a:latin typeface="新細明體"/>
              </a:rPr>
              <a:t>、</a:t>
            </a:r>
            <a:r>
              <a:rPr lang="zh-TW" altLang="en-US" sz="4400" b="0" dirty="0" smtClean="0">
                <a:solidFill>
                  <a:schemeClr val="tx1">
                    <a:lumMod val="95000"/>
                  </a:schemeClr>
                </a:solidFill>
              </a:rPr>
              <a:t>勵志</a:t>
            </a:r>
            <a:r>
              <a:rPr lang="zh-TW" altLang="en-US" sz="4400" b="0" dirty="0" smtClean="0">
                <a:solidFill>
                  <a:schemeClr val="tx1">
                    <a:lumMod val="95000"/>
                  </a:schemeClr>
                </a:solidFill>
                <a:latin typeface="新細明體"/>
                <a:ea typeface="新細明體"/>
              </a:rPr>
              <a:t>、旅遊、文學</a:t>
            </a:r>
            <a:r>
              <a:rPr lang="zh-TW" altLang="en-US" sz="4400" b="0" dirty="0" smtClean="0">
                <a:solidFill>
                  <a:schemeClr val="tx1">
                    <a:lumMod val="95000"/>
                  </a:schemeClr>
                </a:solidFill>
                <a:latin typeface="新細明體"/>
              </a:rPr>
              <a:t>、社會關懷、親情、友情、愛情、商管、環保</a:t>
            </a:r>
            <a:r>
              <a:rPr lang="zh-TW" altLang="en-US" sz="4400" b="0" dirty="0">
                <a:solidFill>
                  <a:schemeClr val="tx1">
                    <a:lumMod val="95000"/>
                  </a:schemeClr>
                </a:solidFill>
                <a:latin typeface="新細明體"/>
              </a:rPr>
              <a:t>、</a:t>
            </a:r>
            <a:r>
              <a:rPr lang="zh-TW" altLang="en-US" sz="4400" b="0" dirty="0" smtClean="0">
                <a:solidFill>
                  <a:schemeClr val="tx1">
                    <a:lumMod val="95000"/>
                  </a:schemeClr>
                </a:solidFill>
                <a:latin typeface="新細明體"/>
              </a:rPr>
              <a:t>人生規劃、學習方法</a:t>
            </a:r>
            <a:r>
              <a:rPr lang="zh-TW" altLang="en-US" sz="4400" b="0" dirty="0" smtClean="0">
                <a:solidFill>
                  <a:schemeClr val="tx1">
                    <a:lumMod val="95000"/>
                  </a:schemeClr>
                </a:solidFill>
                <a:latin typeface="新細明體"/>
                <a:ea typeface="新細明體"/>
              </a:rPr>
              <a:t>。</a:t>
            </a:r>
            <a:endParaRPr lang="zh-TW" altLang="en-US" sz="4400" b="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026" name="Picture 2" descr="C:\Users\USER\Desktop\news-701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798" y="4547755"/>
            <a:ext cx="1656184" cy="196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getImageCABF9FZ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406" y="4005064"/>
            <a:ext cx="2161406" cy="216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479407"/>
            <a:ext cx="2107613" cy="2103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73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3688" y="690604"/>
            <a:ext cx="4894312" cy="3824446"/>
          </a:xfrm>
        </p:spPr>
        <p:txBody>
          <a:bodyPr>
            <a:normAutofit/>
          </a:bodyPr>
          <a:lstStyle/>
          <a:p>
            <a:r>
              <a:rPr lang="zh-TW" altLang="en-US" sz="4400" dirty="0" smtClean="0"/>
              <a:t>書籍來源</a:t>
            </a:r>
            <a:r>
              <a:rPr lang="en-US" altLang="zh-TW" sz="4400" dirty="0" smtClean="0"/>
              <a:t/>
            </a:r>
            <a:br>
              <a:rPr lang="en-US" altLang="zh-TW" sz="4400" dirty="0" smtClean="0"/>
            </a:br>
            <a:r>
              <a:rPr lang="zh-TW" altLang="en-US" sz="4400" dirty="0" smtClean="0"/>
              <a:t>    </a:t>
            </a:r>
            <a:r>
              <a:rPr lang="en-US" altLang="zh-TW" sz="4400" b="0" dirty="0" smtClean="0">
                <a:solidFill>
                  <a:schemeClr val="tx1"/>
                </a:solidFill>
              </a:rPr>
              <a:t>1.</a:t>
            </a:r>
            <a:r>
              <a:rPr lang="zh-TW" altLang="en-US" sz="4400" b="0" dirty="0" smtClean="0">
                <a:solidFill>
                  <a:schemeClr val="tx1"/>
                </a:solidFill>
              </a:rPr>
              <a:t>班費購買</a:t>
            </a:r>
            <a:r>
              <a:rPr lang="en-US" altLang="zh-TW" sz="4400" b="0" dirty="0" smtClean="0">
                <a:solidFill>
                  <a:schemeClr val="tx1"/>
                </a:solidFill>
              </a:rPr>
              <a:t/>
            </a:r>
            <a:br>
              <a:rPr lang="en-US" altLang="zh-TW" sz="4400" b="0" dirty="0" smtClean="0">
                <a:solidFill>
                  <a:schemeClr val="tx1"/>
                </a:solidFill>
              </a:rPr>
            </a:br>
            <a:r>
              <a:rPr lang="zh-TW" altLang="en-US" sz="4400" b="0" dirty="0" smtClean="0">
                <a:solidFill>
                  <a:schemeClr val="tx1"/>
                </a:solidFill>
              </a:rPr>
              <a:t>    </a:t>
            </a:r>
            <a:r>
              <a:rPr lang="en-US" altLang="zh-TW" sz="4400" b="0" dirty="0" smtClean="0">
                <a:solidFill>
                  <a:schemeClr val="tx1"/>
                </a:solidFill>
              </a:rPr>
              <a:t>2.</a:t>
            </a:r>
            <a:r>
              <a:rPr lang="zh-TW" altLang="en-US" sz="4400" b="0" dirty="0" smtClean="0">
                <a:solidFill>
                  <a:schemeClr val="tx1"/>
                </a:solidFill>
              </a:rPr>
              <a:t>同學提供</a:t>
            </a:r>
            <a:r>
              <a:rPr lang="en-US" altLang="zh-TW" sz="4400" b="0" dirty="0" smtClean="0">
                <a:solidFill>
                  <a:schemeClr val="tx1"/>
                </a:solidFill>
              </a:rPr>
              <a:t/>
            </a:r>
            <a:br>
              <a:rPr lang="en-US" altLang="zh-TW" sz="4400" b="0" dirty="0" smtClean="0">
                <a:solidFill>
                  <a:schemeClr val="tx1"/>
                </a:solidFill>
              </a:rPr>
            </a:br>
            <a:r>
              <a:rPr lang="zh-TW" altLang="en-US" sz="4400" b="0" dirty="0" smtClean="0">
                <a:solidFill>
                  <a:schemeClr val="tx1"/>
                </a:solidFill>
              </a:rPr>
              <a:t>    </a:t>
            </a:r>
            <a:r>
              <a:rPr lang="en-US" altLang="zh-TW" sz="4400" b="0" dirty="0" smtClean="0">
                <a:solidFill>
                  <a:schemeClr val="tx1"/>
                </a:solidFill>
              </a:rPr>
              <a:t>3.</a:t>
            </a:r>
            <a:r>
              <a:rPr lang="zh-TW" altLang="en-US" sz="4400" b="0" dirty="0" smtClean="0">
                <a:solidFill>
                  <a:schemeClr val="tx1"/>
                </a:solidFill>
              </a:rPr>
              <a:t>圖書館班書區</a:t>
            </a:r>
            <a:r>
              <a:rPr lang="en-US" altLang="zh-TW" sz="4400" b="0" dirty="0" smtClean="0">
                <a:solidFill>
                  <a:schemeClr val="tx1"/>
                </a:solidFill>
              </a:rPr>
              <a:t/>
            </a:r>
            <a:br>
              <a:rPr lang="en-US" altLang="zh-TW" sz="4400" b="0" dirty="0" smtClean="0">
                <a:solidFill>
                  <a:schemeClr val="tx1"/>
                </a:solidFill>
              </a:rPr>
            </a:br>
            <a:r>
              <a:rPr lang="zh-TW" altLang="en-US" sz="4400" b="0" dirty="0" smtClean="0">
                <a:solidFill>
                  <a:schemeClr val="tx1"/>
                </a:solidFill>
              </a:rPr>
              <a:t>    </a:t>
            </a:r>
            <a:r>
              <a:rPr lang="en-US" altLang="zh-TW" sz="4400" b="0" dirty="0" smtClean="0">
                <a:solidFill>
                  <a:schemeClr val="tx1"/>
                </a:solidFill>
              </a:rPr>
              <a:t>4.</a:t>
            </a:r>
            <a:r>
              <a:rPr lang="zh-TW" altLang="en-US" sz="4400" b="0" dirty="0" smtClean="0">
                <a:solidFill>
                  <a:schemeClr val="tx1"/>
                </a:solidFill>
              </a:rPr>
              <a:t>老師提供 </a:t>
            </a:r>
            <a:endParaRPr lang="zh-TW" altLang="en-US" sz="4400" b="0" dirty="0">
              <a:solidFill>
                <a:schemeClr val="tx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4648">
            <a:off x="7245566" y="3155661"/>
            <a:ext cx="1510443" cy="213742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3920">
            <a:off x="4986548" y="4499933"/>
            <a:ext cx="2089398" cy="208939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1789">
            <a:off x="2572341" y="4681305"/>
            <a:ext cx="2011742" cy="201174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2325">
            <a:off x="7337835" y="781439"/>
            <a:ext cx="1420813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652120" y="476672"/>
            <a:ext cx="1464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hlinkClick r:id="rId6" action="ppaction://hlinkfile"/>
              </a:rPr>
              <a:t>班書書目</a:t>
            </a:r>
            <a:r>
              <a:rPr lang="en-US" altLang="zh-TW" dirty="0" smtClean="0"/>
              <a:t>1</a:t>
            </a:r>
          </a:p>
          <a:p>
            <a:r>
              <a:rPr lang="zh-TW" altLang="en-US" dirty="0" smtClean="0">
                <a:hlinkClick r:id="rId7" action="ppaction://hlinkfile"/>
              </a:rPr>
              <a:t>班書書目</a:t>
            </a:r>
            <a:r>
              <a:rPr lang="en-US" altLang="zh-TW" dirty="0" smtClean="0">
                <a:hlinkClick r:id="rId7" action="ppaction://hlinkfile"/>
              </a:rPr>
              <a:t>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2046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交換方式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435280" cy="4873752"/>
          </a:xfrm>
        </p:spPr>
        <p:txBody>
          <a:bodyPr/>
          <a:lstStyle/>
          <a:p>
            <a:r>
              <a:rPr lang="en-US" altLang="zh-TW" sz="4000" dirty="0" smtClean="0"/>
              <a:t>1.</a:t>
            </a:r>
            <a:r>
              <a:rPr lang="zh-TW" altLang="en-US" sz="4000" dirty="0" smtClean="0"/>
              <a:t>每星期一為交換日</a:t>
            </a:r>
            <a:endParaRPr lang="en-US" altLang="zh-TW" sz="4000" dirty="0" smtClean="0"/>
          </a:p>
          <a:p>
            <a:r>
              <a:rPr lang="en-US" altLang="zh-TW" sz="4000" dirty="0" smtClean="0"/>
              <a:t>2.</a:t>
            </a:r>
            <a:r>
              <a:rPr lang="zh-TW" altLang="en-US" sz="4000" dirty="0" smtClean="0"/>
              <a:t>由圖書股長及國文小老師協助</a:t>
            </a:r>
            <a:endParaRPr lang="en-US" altLang="zh-TW" sz="4000" dirty="0" smtClean="0"/>
          </a:p>
          <a:p>
            <a:r>
              <a:rPr lang="zh-TW" altLang="en-US" sz="4000" dirty="0"/>
              <a:t> </a:t>
            </a:r>
            <a:r>
              <a:rPr lang="zh-TW" altLang="en-US" sz="4000" dirty="0" smtClean="0"/>
              <a:t>  清點書籍及交換確認</a:t>
            </a:r>
            <a:endParaRPr lang="en-US" altLang="zh-TW" sz="4000" dirty="0" smtClean="0"/>
          </a:p>
          <a:p>
            <a:r>
              <a:rPr lang="en-US" altLang="zh-TW" sz="4000" dirty="0" smtClean="0"/>
              <a:t>3.</a:t>
            </a:r>
            <a:r>
              <a:rPr lang="zh-TW" altLang="en-US" sz="4000" dirty="0" smtClean="0"/>
              <a:t>未攜帶者依班級規定處理</a:t>
            </a:r>
            <a:endParaRPr lang="en-US" altLang="zh-TW" sz="4000" dirty="0" smtClean="0"/>
          </a:p>
          <a:p>
            <a:r>
              <a:rPr lang="en-US" altLang="zh-TW" sz="4000" dirty="0" smtClean="0"/>
              <a:t>4.</a:t>
            </a:r>
            <a:r>
              <a:rPr lang="zh-TW" altLang="en-US" sz="4000" dirty="0" smtClean="0"/>
              <a:t>污損及遺失者請買新書賠償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07652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/>
              <a:t>閱書注意事項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 smtClean="0"/>
              <a:t>1.</a:t>
            </a:r>
            <a:r>
              <a:rPr lang="zh-TW" altLang="en-US" sz="3600" dirty="0" smtClean="0"/>
              <a:t>閱讀完畢後請填寫班書</a:t>
            </a:r>
            <a:r>
              <a:rPr lang="zh-TW" altLang="en-US" sz="3600" dirty="0" smtClean="0">
                <a:hlinkClick r:id="rId2" action="ppaction://hlinkfile"/>
              </a:rPr>
              <a:t>閱讀單</a:t>
            </a:r>
            <a:endParaRPr lang="en-US" altLang="zh-TW" sz="3600" dirty="0" smtClean="0"/>
          </a:p>
          <a:p>
            <a:r>
              <a:rPr lang="en-US" altLang="zh-TW" sz="3600" dirty="0" smtClean="0"/>
              <a:t>2.</a:t>
            </a:r>
            <a:r>
              <a:rPr lang="zh-TW" altLang="en-US" sz="3600" dirty="0"/>
              <a:t>可</a:t>
            </a:r>
            <a:r>
              <a:rPr lang="zh-TW" altLang="en-US" sz="3600" dirty="0" smtClean="0"/>
              <a:t>上三漁網填寫心得</a:t>
            </a:r>
            <a:endParaRPr lang="en-US" altLang="zh-TW" sz="3600" dirty="0" smtClean="0"/>
          </a:p>
          <a:p>
            <a:r>
              <a:rPr lang="en-US" altLang="zh-TW" sz="3600" dirty="0" smtClean="0"/>
              <a:t>3.</a:t>
            </a:r>
            <a:r>
              <a:rPr lang="zh-TW" altLang="en-US" sz="3600" dirty="0" smtClean="0"/>
              <a:t>可邀請家人一起閱讀並簽名</a:t>
            </a:r>
            <a:endParaRPr lang="en-US" altLang="zh-TW" sz="3600" dirty="0" smtClean="0"/>
          </a:p>
          <a:p>
            <a:r>
              <a:rPr lang="zh-TW" altLang="en-US" sz="3600" dirty="0">
                <a:latin typeface="新細明體"/>
                <a:ea typeface="新細明體"/>
              </a:rPr>
              <a:t> </a:t>
            </a:r>
            <a:r>
              <a:rPr lang="zh-TW" altLang="en-US" sz="3600" dirty="0" smtClean="0">
                <a:latin typeface="新細明體"/>
                <a:ea typeface="新細明體"/>
              </a:rPr>
              <a:t>             </a:t>
            </a:r>
            <a:r>
              <a:rPr lang="en-US" altLang="zh-TW" sz="3600" dirty="0" smtClean="0">
                <a:latin typeface="新細明體"/>
                <a:ea typeface="新細明體"/>
              </a:rPr>
              <a:t>【</a:t>
            </a:r>
            <a:r>
              <a:rPr lang="zh-TW" altLang="en-US" sz="3600" dirty="0" smtClean="0">
                <a:latin typeface="新細明體"/>
                <a:ea typeface="新細明體"/>
              </a:rPr>
              <a:t>集滿五本送小禮物</a:t>
            </a:r>
            <a:r>
              <a:rPr lang="en-US" altLang="zh-TW" sz="3600" dirty="0" smtClean="0">
                <a:latin typeface="新細明體"/>
              </a:rPr>
              <a:t>】</a:t>
            </a:r>
            <a:endParaRPr lang="en-US" altLang="zh-TW" sz="3600" dirty="0" smtClean="0"/>
          </a:p>
          <a:p>
            <a:r>
              <a:rPr lang="en-US" altLang="zh-TW" sz="3600" dirty="0" smtClean="0"/>
              <a:t>4.</a:t>
            </a:r>
            <a:r>
              <a:rPr lang="zh-TW" altLang="en-US" sz="3600" dirty="0" smtClean="0"/>
              <a:t>每週若能讀完班書並上三漁網投</a:t>
            </a:r>
            <a:endParaRPr lang="en-US" altLang="zh-TW" sz="3600" dirty="0" smtClean="0"/>
          </a:p>
          <a:p>
            <a:r>
              <a:rPr lang="zh-TW" altLang="en-US" sz="3600" dirty="0"/>
              <a:t> </a:t>
            </a:r>
            <a:r>
              <a:rPr lang="zh-TW" altLang="en-US" sz="3600" dirty="0" smtClean="0"/>
              <a:t> 稿心得</a:t>
            </a:r>
            <a:r>
              <a:rPr lang="zh-TW" altLang="en-US" sz="3600" dirty="0" smtClean="0">
                <a:latin typeface="新細明體"/>
                <a:ea typeface="新細明體"/>
              </a:rPr>
              <a:t>，</a:t>
            </a:r>
            <a:r>
              <a:rPr lang="zh-TW" altLang="en-US" sz="3600" dirty="0" smtClean="0"/>
              <a:t>期中及期末各可敘獎乙</a:t>
            </a:r>
            <a:endParaRPr lang="en-US" altLang="zh-TW" sz="3600" dirty="0" smtClean="0"/>
          </a:p>
          <a:p>
            <a:r>
              <a:rPr lang="zh-TW" altLang="en-US" sz="3600" dirty="0"/>
              <a:t> </a:t>
            </a:r>
            <a:r>
              <a:rPr lang="zh-TW" altLang="en-US" sz="3600" dirty="0" smtClean="0"/>
              <a:t> 次或銷缺點警告</a:t>
            </a:r>
            <a:r>
              <a:rPr lang="en-US" altLang="zh-TW" sz="3600" dirty="0" smtClean="0">
                <a:latin typeface="新細明體"/>
                <a:ea typeface="新細明體"/>
              </a:rPr>
              <a:t>｡</a:t>
            </a:r>
            <a:r>
              <a:rPr lang="zh-TW" altLang="en-US" sz="3600" dirty="0" smtClean="0">
                <a:latin typeface="新細明體"/>
                <a:ea typeface="新細明體"/>
              </a:rPr>
              <a:t>      </a:t>
            </a:r>
            <a:r>
              <a:rPr lang="zh-TW" altLang="en-US" sz="1400" b="1" dirty="0" smtClean="0">
                <a:latin typeface="新細明體"/>
                <a:ea typeface="新細明體"/>
                <a:hlinkClick r:id="rId2" action="ppaction://hlinkfile"/>
              </a:rPr>
              <a:t>班書交換表格</a:t>
            </a:r>
            <a:endParaRPr lang="zh-TW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78229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9000"/>
            <a:ext cx="4347220" cy="2880320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32" y="3429000"/>
            <a:ext cx="4329236" cy="2880320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5"/>
            <a:ext cx="4347220" cy="268099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656"/>
            <a:ext cx="4427984" cy="26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1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4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一、班書</a:t>
            </a:r>
            <a:r>
              <a:rPr lang="zh-TW" altLang="en-US" sz="44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共讀</a:t>
            </a:r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45628"/>
            <a:ext cx="2808312" cy="4011874"/>
          </a:xfrm>
        </p:spPr>
      </p:pic>
      <p:sp>
        <p:nvSpPr>
          <p:cNvPr id="10" name="內容版面配置區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本書挑選</a:t>
            </a:r>
            <a:r>
              <a:rPr lang="en-US" altLang="zh-TW" dirty="0" smtClean="0"/>
              <a:t>96</a:t>
            </a:r>
            <a:r>
              <a:rPr lang="zh-TW" altLang="en-US" dirty="0" smtClean="0"/>
              <a:t>個代表性人物</a:t>
            </a:r>
            <a:endParaRPr lang="en-US" altLang="zh-TW" dirty="0" smtClean="0"/>
          </a:p>
          <a:p>
            <a:r>
              <a:rPr lang="zh-TW" altLang="en-US" dirty="0" smtClean="0"/>
              <a:t>如木村拓哉</a:t>
            </a:r>
            <a:r>
              <a:rPr lang="en-US" altLang="zh-TW" dirty="0" smtClean="0">
                <a:latin typeface="新細明體"/>
                <a:ea typeface="新細明體"/>
              </a:rPr>
              <a:t>､</a:t>
            </a:r>
            <a:r>
              <a:rPr lang="zh-TW" altLang="en-US" dirty="0" smtClean="0">
                <a:latin typeface="新細明體"/>
                <a:ea typeface="新細明體"/>
              </a:rPr>
              <a:t>張忠謀</a:t>
            </a:r>
            <a:r>
              <a:rPr lang="en-US" altLang="zh-TW" dirty="0" smtClean="0">
                <a:latin typeface="新細明體"/>
                <a:ea typeface="新細明體"/>
              </a:rPr>
              <a:t>､</a:t>
            </a:r>
          </a:p>
          <a:p>
            <a:r>
              <a:rPr lang="zh-TW" altLang="en-US" dirty="0" smtClean="0">
                <a:latin typeface="新細明體"/>
                <a:ea typeface="新細明體"/>
              </a:rPr>
              <a:t>珍･古德</a:t>
            </a:r>
            <a:r>
              <a:rPr lang="en-US" altLang="zh-TW" dirty="0" smtClean="0">
                <a:latin typeface="新細明體"/>
                <a:ea typeface="新細明體"/>
              </a:rPr>
              <a:t>､</a:t>
            </a:r>
            <a:r>
              <a:rPr lang="zh-TW" altLang="en-US" dirty="0" smtClean="0">
                <a:latin typeface="新細明體"/>
                <a:ea typeface="新細明體"/>
              </a:rPr>
              <a:t>歐巴馬</a:t>
            </a:r>
            <a:r>
              <a:rPr lang="en-US" altLang="zh-TW" dirty="0" smtClean="0">
                <a:latin typeface="新細明體"/>
                <a:ea typeface="新細明體"/>
              </a:rPr>
              <a:t>､</a:t>
            </a:r>
            <a:r>
              <a:rPr lang="zh-TW" altLang="en-US" dirty="0" smtClean="0">
                <a:latin typeface="新細明體"/>
                <a:ea typeface="新細明體"/>
              </a:rPr>
              <a:t>史蒂芬･史匹柏、李安</a:t>
            </a:r>
            <a:r>
              <a:rPr lang="en-US" altLang="zh-TW" dirty="0" smtClean="0">
                <a:latin typeface="新細明體"/>
                <a:ea typeface="新細明體"/>
              </a:rPr>
              <a:t>､</a:t>
            </a:r>
            <a:r>
              <a:rPr lang="zh-TW" altLang="en-US" dirty="0" smtClean="0">
                <a:latin typeface="新細明體"/>
                <a:ea typeface="新細明體"/>
              </a:rPr>
              <a:t>巴菲特</a:t>
            </a:r>
            <a:r>
              <a:rPr lang="en-US" altLang="zh-TW" dirty="0" smtClean="0">
                <a:latin typeface="新細明體"/>
                <a:ea typeface="新細明體"/>
              </a:rPr>
              <a:t>､</a:t>
            </a:r>
            <a:r>
              <a:rPr lang="zh-TW" altLang="en-US" dirty="0" smtClean="0">
                <a:latin typeface="新細明體"/>
                <a:ea typeface="新細明體"/>
              </a:rPr>
              <a:t>比爾蓋茲</a:t>
            </a:r>
            <a:r>
              <a:rPr lang="en-US" altLang="zh-TW" dirty="0" smtClean="0">
                <a:latin typeface="新細明體"/>
                <a:ea typeface="新細明體"/>
              </a:rPr>
              <a:t>､</a:t>
            </a:r>
            <a:r>
              <a:rPr lang="zh-TW" altLang="en-US" dirty="0" smtClean="0">
                <a:latin typeface="新細明體"/>
                <a:ea typeface="新細明體"/>
              </a:rPr>
              <a:t>賈伯斯等。</a:t>
            </a:r>
            <a:endParaRPr lang="en-US" altLang="zh-TW" dirty="0" smtClean="0"/>
          </a:p>
          <a:p>
            <a:r>
              <a:rPr lang="zh-TW" altLang="en-US" dirty="0" smtClean="0"/>
              <a:t>從名人的青春中找出某段特殊的經驗</a:t>
            </a:r>
            <a:r>
              <a:rPr lang="zh-TW" altLang="en-US" dirty="0" smtClean="0">
                <a:latin typeface="新細明體"/>
                <a:ea typeface="新細明體"/>
              </a:rPr>
              <a:t>，與他們往後的輝煌人生建立連結，讓孩子閱讀</a:t>
            </a:r>
            <a:r>
              <a:rPr lang="zh-TW" altLang="en-US" dirty="0">
                <a:latin typeface="新細明體"/>
                <a:ea typeface="新細明體"/>
              </a:rPr>
              <a:t>別人的</a:t>
            </a:r>
            <a:r>
              <a:rPr lang="zh-TW" altLang="en-US" dirty="0" smtClean="0">
                <a:latin typeface="新細明體"/>
                <a:ea typeface="新細明體"/>
              </a:rPr>
              <a:t>故事發現自己的青春。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912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四</a:t>
            </a: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>､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班級讀書會上台心得分享</a:t>
            </a:r>
            <a:endParaRPr lang="zh-TW" altLang="en-US" sz="40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461" y="4256797"/>
            <a:ext cx="4305951" cy="2378989"/>
          </a:xfrm>
        </p:spPr>
      </p:pic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實施週一班書交換後</a:t>
            </a:r>
            <a:endParaRPr lang="en-US" altLang="zh-TW" dirty="0" smtClean="0"/>
          </a:p>
          <a:p>
            <a:r>
              <a:rPr lang="zh-TW" altLang="en-US" dirty="0" smtClean="0"/>
              <a:t>師生一起在班會課分享閱讀心得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33" y="1412776"/>
            <a:ext cx="4320480" cy="264519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25524"/>
            <a:ext cx="4248472" cy="266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610603" cy="2880320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8640"/>
            <a:ext cx="4248472" cy="2880320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56992"/>
            <a:ext cx="4464496" cy="302433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56992"/>
            <a:ext cx="432048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2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236452"/>
            <a:ext cx="8534400" cy="758952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五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聯合班級讀書會</a:t>
            </a:r>
            <a:endParaRPr lang="zh-TW" altLang="en-US" sz="4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2" y="980728"/>
            <a:ext cx="9144000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6660232" y="3645023"/>
            <a:ext cx="2304256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 action="ppaction://hlinkfile"/>
              </a:rPr>
              <a:t>活動行程表</a:t>
            </a:r>
            <a:endParaRPr lang="zh-TW" alt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590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468560" y="332656"/>
            <a:ext cx="9433048" cy="1800200"/>
          </a:xfrm>
        </p:spPr>
        <p:txBody>
          <a:bodyPr>
            <a:noAutofit/>
          </a:bodyPr>
          <a:lstStyle/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由學生擔任主持人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               製作投影片並設計問答題目</a:t>
            </a:r>
            <a:endParaRPr lang="zh-TW" altLang="en-US" sz="36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32856"/>
            <a:ext cx="419519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198367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94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聯合班級讀書會排練時間</a:t>
            </a:r>
            <a:endParaRPr lang="zh-TW" altLang="en-US" sz="36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4" y="1628800"/>
            <a:ext cx="4270375" cy="3672408"/>
          </a:xfrm>
        </p:spPr>
      </p:pic>
      <p:pic>
        <p:nvPicPr>
          <p:cNvPr id="10" name="內容版面配置區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28800"/>
            <a:ext cx="4163888" cy="3888432"/>
          </a:xfrm>
        </p:spPr>
      </p:pic>
    </p:spTree>
    <p:extLst>
      <p:ext uri="{BB962C8B-B14F-4D97-AF65-F5344CB8AC3E}">
        <p14:creationId xmlns:p14="http://schemas.microsoft.com/office/powerpoint/2010/main" val="90189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301752" y="228600"/>
            <a:ext cx="4414264" cy="758952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活動開始進行</a:t>
            </a:r>
            <a:endParaRPr lang="zh-TW" altLang="en-US" sz="36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" name="內容版面配置區 1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60848"/>
            <a:ext cx="4232721" cy="2952328"/>
          </a:xfrm>
        </p:spPr>
      </p:pic>
      <p:pic>
        <p:nvPicPr>
          <p:cNvPr id="16" name="內容版面配置區 1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53764"/>
            <a:ext cx="4392488" cy="2469654"/>
          </a:xfr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573016"/>
            <a:ext cx="448253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9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心得報告人資料及書籍介紹</a:t>
            </a:r>
            <a:endParaRPr lang="zh-TW" altLang="en-US" sz="40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628800"/>
            <a:ext cx="4126360" cy="359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28800"/>
            <a:ext cx="4163888" cy="359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52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心得分享時間</a:t>
            </a:r>
            <a:endParaRPr lang="zh-TW" altLang="en-US" sz="40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4" name="內容版面配置區 1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71" y="980728"/>
            <a:ext cx="4430905" cy="2592288"/>
          </a:xfrm>
        </p:spPr>
      </p:pic>
      <p:pic>
        <p:nvPicPr>
          <p:cNvPr id="13" name="內容版面配置區 1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4392488" cy="2630722"/>
          </a:xfr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58639"/>
            <a:ext cx="4392487" cy="2664296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89040"/>
            <a:ext cx="4392487" cy="26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3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台上報告台下寫學習單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46" y="3501008"/>
            <a:ext cx="5386873" cy="3222692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5" y="980728"/>
            <a:ext cx="5122893" cy="2952328"/>
          </a:xfrm>
        </p:spPr>
      </p:pic>
      <p:sp>
        <p:nvSpPr>
          <p:cNvPr id="3" name="矩形 2"/>
          <p:cNvSpPr/>
          <p:nvPr/>
        </p:nvSpPr>
        <p:spPr>
          <a:xfrm>
            <a:off x="1907704" y="1700807"/>
            <a:ext cx="72327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4" action="ppaction://hlinkfile"/>
              </a:rPr>
              <a:t>學習單</a:t>
            </a:r>
            <a:endParaRPr lang="zh-TW" alt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050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台上台下互動時間</a:t>
            </a:r>
            <a:endParaRPr lang="zh-TW" altLang="en-US" sz="36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197894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97894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30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4270248" cy="758952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班書共讀進行方式</a:t>
            </a:r>
            <a:endParaRPr lang="zh-TW" altLang="en-US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/>
              <a:t>敲鐘後開始進行</a:t>
            </a:r>
            <a:r>
              <a:rPr lang="zh-TW" altLang="en-US" dirty="0" smtClean="0"/>
              <a:t>閱讀</a:t>
            </a:r>
            <a:r>
              <a:rPr lang="zh-TW" altLang="en-US" dirty="0" smtClean="0">
                <a:latin typeface="新細明體"/>
                <a:ea typeface="新細明體"/>
              </a:rPr>
              <a:t>。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由學生說主旨</a:t>
            </a:r>
            <a:r>
              <a:rPr lang="zh-TW" altLang="en-US" dirty="0" smtClean="0">
                <a:latin typeface="新細明體"/>
                <a:ea typeface="新細明體"/>
              </a:rPr>
              <a:t>。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找三個適合引用資料的 </a:t>
            </a:r>
            <a:endParaRPr lang="en-US" altLang="zh-TW" dirty="0" smtClean="0"/>
          </a:p>
          <a:p>
            <a:r>
              <a:rPr lang="zh-TW" altLang="en-US" dirty="0"/>
              <a:t> </a:t>
            </a:r>
            <a:r>
              <a:rPr lang="zh-TW" altLang="en-US" dirty="0" smtClean="0"/>
              <a:t>   作文題目</a:t>
            </a:r>
            <a:r>
              <a:rPr lang="zh-TW" altLang="en-US" dirty="0" smtClean="0">
                <a:latin typeface="新細明體"/>
                <a:ea typeface="新細明體"/>
              </a:rPr>
              <a:t>。</a:t>
            </a:r>
            <a:endParaRPr lang="en-US" altLang="zh-TW" dirty="0" smtClean="0"/>
          </a:p>
          <a:p>
            <a:r>
              <a:rPr lang="en-US" altLang="zh-TW" dirty="0" smtClean="0"/>
              <a:t>4.</a:t>
            </a:r>
            <a:r>
              <a:rPr lang="zh-TW" altLang="en-US" dirty="0" smtClean="0"/>
              <a:t>分享閱讀心得及相關資</a:t>
            </a:r>
            <a:endParaRPr lang="en-US" altLang="zh-TW" dirty="0" smtClean="0"/>
          </a:p>
          <a:p>
            <a:r>
              <a:rPr lang="zh-TW" altLang="en-US" dirty="0"/>
              <a:t> </a:t>
            </a:r>
            <a:r>
              <a:rPr lang="zh-TW" altLang="en-US" dirty="0" smtClean="0"/>
              <a:t>   料補充</a:t>
            </a:r>
            <a:r>
              <a:rPr lang="zh-TW" altLang="en-US" dirty="0" smtClean="0">
                <a:latin typeface="新細明體"/>
                <a:ea typeface="新細明體"/>
              </a:rPr>
              <a:t>。</a:t>
            </a:r>
            <a:endParaRPr lang="en-US" altLang="zh-TW" dirty="0" smtClean="0"/>
          </a:p>
          <a:p>
            <a:r>
              <a:rPr lang="en-US" altLang="zh-TW" dirty="0" smtClean="0"/>
              <a:t>5.</a:t>
            </a:r>
            <a:r>
              <a:rPr lang="zh-TW" altLang="en-US" dirty="0" smtClean="0"/>
              <a:t>圖書館班級讀書會亦可</a:t>
            </a:r>
            <a:endParaRPr lang="en-US" altLang="zh-TW" dirty="0" smtClean="0"/>
          </a:p>
          <a:p>
            <a:r>
              <a:rPr lang="zh-TW" altLang="en-US" dirty="0"/>
              <a:t> </a:t>
            </a:r>
            <a:r>
              <a:rPr lang="zh-TW" altLang="en-US" dirty="0" smtClean="0"/>
              <a:t>  全班共讀</a:t>
            </a:r>
            <a:r>
              <a:rPr lang="zh-TW" altLang="en-US" dirty="0" smtClean="0">
                <a:latin typeface="新細明體"/>
                <a:ea typeface="新細明體"/>
              </a:rPr>
              <a:t>。</a:t>
            </a:r>
            <a:endParaRPr lang="en-US" altLang="zh-TW" dirty="0" smtClean="0"/>
          </a:p>
          <a:p>
            <a:r>
              <a:rPr lang="en-US" altLang="zh-TW" dirty="0" smtClean="0"/>
              <a:t>6.</a:t>
            </a:r>
            <a:r>
              <a:rPr lang="zh-TW" altLang="en-US" dirty="0" smtClean="0"/>
              <a:t>未完成部分設計學習單</a:t>
            </a:r>
            <a:endParaRPr lang="en-US" altLang="zh-TW" dirty="0" smtClean="0"/>
          </a:p>
          <a:p>
            <a:r>
              <a:rPr lang="zh-TW" altLang="en-US" dirty="0"/>
              <a:t> </a:t>
            </a:r>
            <a:r>
              <a:rPr lang="zh-TW" altLang="en-US" dirty="0" smtClean="0"/>
              <a:t>   做為寒假作業</a:t>
            </a:r>
            <a:r>
              <a:rPr lang="zh-TW" altLang="en-US" dirty="0" smtClean="0">
                <a:latin typeface="新細明體"/>
                <a:ea typeface="新細明體"/>
              </a:rPr>
              <a:t>。</a:t>
            </a:r>
            <a:endParaRPr lang="en-US" altLang="zh-TW" dirty="0"/>
          </a:p>
          <a:p>
            <a:endParaRPr lang="en-US" altLang="zh-TW" dirty="0" smtClean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580">
            <a:off x="4643300" y="529819"/>
            <a:ext cx="4038600" cy="3028950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707">
            <a:off x="4355975" y="3706202"/>
            <a:ext cx="4344484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8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5" y="260648"/>
            <a:ext cx="4638850" cy="3312369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4499992" cy="3304257"/>
          </a:xfr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05" y="3573017"/>
            <a:ext cx="4921883" cy="317764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3573016"/>
            <a:ext cx="4644008" cy="317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7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 smtClean="0"/>
              <a:t>          請投下最神聖的那一票！！</a:t>
            </a:r>
          </a:p>
        </p:txBody>
      </p:sp>
      <p:pic>
        <p:nvPicPr>
          <p:cNvPr id="45059" name="Picture 4" descr="B612-2015-05-29-07-47-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916113"/>
            <a:ext cx="6408737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圖片 3" descr="C:\Users\Administrator\Desktop\雜\11275756_681803265257933_983661851_n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187450" cy="1187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1" name="Picture 6" descr="143227807437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36613"/>
            <a:ext cx="1258888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7" descr="143298205786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118903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8" descr="IMAG074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781300"/>
            <a:ext cx="113030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9" descr="14331632112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063"/>
            <a:ext cx="12969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10" descr="14332201838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157788"/>
            <a:ext cx="1547812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800462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+mn-ea"/>
                <a:ea typeface="+mn-ea"/>
              </a:rPr>
              <a:t>投票及頒獎活動</a:t>
            </a:r>
            <a:endParaRPr lang="zh-TW" altLang="en-US" b="1" dirty="0">
              <a:latin typeface="+mn-ea"/>
              <a:ea typeface="+mn-ea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16832"/>
            <a:ext cx="4392488" cy="3240360"/>
          </a:xfr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916832"/>
            <a:ext cx="4392488" cy="3240360"/>
          </a:xfrm>
        </p:spPr>
      </p:pic>
      <p:sp>
        <p:nvSpPr>
          <p:cNvPr id="3" name="矩形 2"/>
          <p:cNvSpPr/>
          <p:nvPr/>
        </p:nvSpPr>
        <p:spPr>
          <a:xfrm>
            <a:off x="3728756" y="5445224"/>
            <a:ext cx="9028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4" action="ppaction://hlinkfile"/>
              </a:rPr>
              <a:t>活動心得</a:t>
            </a:r>
            <a:endParaRPr lang="zh-TW" alt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180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六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､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繪本製作研習營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3456384" cy="2750443"/>
          </a:xfrm>
        </p:spPr>
      </p:pic>
      <p:pic>
        <p:nvPicPr>
          <p:cNvPr id="14" name="內容版面配置區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40768"/>
            <a:ext cx="3405171" cy="2709689"/>
          </a:xfr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21087"/>
            <a:ext cx="3273671" cy="2182447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123813"/>
            <a:ext cx="3384376" cy="227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4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4038600" cy="2692400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92696"/>
            <a:ext cx="4038600" cy="2692400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05064"/>
            <a:ext cx="3131840" cy="208789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645024"/>
            <a:ext cx="4355976" cy="290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4038600" cy="2692400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6672"/>
            <a:ext cx="4038600" cy="2692400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933056"/>
            <a:ext cx="3672408" cy="244827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13042"/>
            <a:ext cx="3419872" cy="227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0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1772816"/>
            <a:ext cx="4038600" cy="3285753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691" y="476672"/>
            <a:ext cx="4038600" cy="2692400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3255190"/>
            <a:ext cx="4838049" cy="322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5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038600" cy="2692400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29000"/>
            <a:ext cx="4038600" cy="2692400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4572000" cy="304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20688"/>
            <a:ext cx="3635896" cy="242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2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038600" cy="2692400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664"/>
            <a:ext cx="4038600" cy="2692400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9000"/>
            <a:ext cx="3851920" cy="256794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96985"/>
            <a:ext cx="4247964" cy="283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8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038600" cy="2692400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664"/>
            <a:ext cx="4038600" cy="2692400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013176"/>
            <a:ext cx="2627784" cy="175185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509120"/>
            <a:ext cx="2843808" cy="189587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98" y="1917716"/>
            <a:ext cx="3383868" cy="225591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33732"/>
            <a:ext cx="2519772" cy="167984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291918"/>
            <a:ext cx="2645130" cy="176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5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二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閱讀發表場所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---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三魚網平台</a:t>
            </a:r>
            <a:endParaRPr lang="zh-TW" altLang="en-US" sz="4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270248" cy="4681728"/>
          </a:xfrm>
        </p:spPr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導師可</a:t>
            </a:r>
            <a:r>
              <a:rPr lang="zh-TW" altLang="en-US" dirty="0"/>
              <a:t>利用週</a:t>
            </a:r>
            <a:r>
              <a:rPr lang="zh-TW" altLang="en-US" dirty="0" smtClean="0"/>
              <a:t>記作讓學</a:t>
            </a:r>
            <a:endParaRPr lang="en-US" altLang="zh-TW" dirty="0" smtClean="0"/>
          </a:p>
          <a:p>
            <a:r>
              <a:rPr lang="zh-TW" altLang="en-US" dirty="0"/>
              <a:t> </a:t>
            </a:r>
            <a:r>
              <a:rPr lang="zh-TW" altLang="en-US" dirty="0" smtClean="0"/>
              <a:t>  生寫閱讀心得</a:t>
            </a:r>
            <a:r>
              <a:rPr lang="zh-TW" altLang="en-US" dirty="0" smtClean="0">
                <a:latin typeface="新細明體"/>
                <a:ea typeface="新細明體"/>
              </a:rPr>
              <a:t>。</a:t>
            </a:r>
            <a:endParaRPr lang="en-US" altLang="zh-TW" dirty="0" smtClean="0">
              <a:latin typeface="新細明體"/>
              <a:ea typeface="新細明體"/>
            </a:endParaRPr>
          </a:p>
          <a:p>
            <a:r>
              <a:rPr lang="en-US" altLang="zh-TW" dirty="0" smtClean="0">
                <a:latin typeface="新細明體"/>
                <a:ea typeface="新細明體"/>
              </a:rPr>
              <a:t>2.</a:t>
            </a:r>
            <a:r>
              <a:rPr lang="zh-TW" altLang="en-US" dirty="0" smtClean="0">
                <a:latin typeface="新細明體"/>
                <a:ea typeface="新細明體"/>
              </a:rPr>
              <a:t>任課老師可用作業方式</a:t>
            </a:r>
            <a:endParaRPr lang="en-US" altLang="zh-TW" dirty="0" smtClean="0">
              <a:latin typeface="新細明體"/>
              <a:ea typeface="新細明體"/>
            </a:endParaRPr>
          </a:p>
          <a:p>
            <a:r>
              <a:rPr lang="zh-TW" altLang="en-US" dirty="0">
                <a:latin typeface="新細明體"/>
                <a:ea typeface="新細明體"/>
              </a:rPr>
              <a:t> </a:t>
            </a:r>
            <a:r>
              <a:rPr lang="zh-TW" altLang="en-US" dirty="0" smtClean="0">
                <a:latin typeface="新細明體"/>
                <a:ea typeface="新細明體"/>
              </a:rPr>
              <a:t>  鼓勵學生投稿。</a:t>
            </a:r>
            <a:endParaRPr lang="en-US" altLang="zh-TW" dirty="0" smtClean="0">
              <a:latin typeface="新細明體"/>
              <a:ea typeface="新細明體"/>
            </a:endParaRPr>
          </a:p>
          <a:p>
            <a:r>
              <a:rPr lang="en-US" altLang="zh-TW" dirty="0" smtClean="0">
                <a:latin typeface="新細明體"/>
                <a:ea typeface="新細明體"/>
              </a:rPr>
              <a:t>3.</a:t>
            </a:r>
            <a:r>
              <a:rPr lang="zh-TW" altLang="en-US" dirty="0" smtClean="0">
                <a:latin typeface="新細明體"/>
                <a:ea typeface="新細明體"/>
              </a:rPr>
              <a:t>另外也可利用獎勵或行善</a:t>
            </a:r>
            <a:endParaRPr lang="en-US" altLang="zh-TW" dirty="0" smtClean="0">
              <a:latin typeface="新細明體"/>
              <a:ea typeface="新細明體"/>
            </a:endParaRPr>
          </a:p>
          <a:p>
            <a:r>
              <a:rPr lang="zh-TW" altLang="en-US" dirty="0">
                <a:latin typeface="新細明體"/>
                <a:ea typeface="新細明體"/>
              </a:rPr>
              <a:t> </a:t>
            </a:r>
            <a:r>
              <a:rPr lang="zh-TW" altLang="en-US" dirty="0" smtClean="0">
                <a:latin typeface="新細明體"/>
                <a:ea typeface="新細明體"/>
              </a:rPr>
              <a:t>  銷過方式增加班級投稿量。</a:t>
            </a:r>
            <a:endParaRPr lang="en-US" altLang="zh-TW" dirty="0" smtClean="0">
              <a:latin typeface="新細明體"/>
              <a:ea typeface="新細明體"/>
            </a:endParaRPr>
          </a:p>
          <a:p>
            <a:r>
              <a:rPr lang="en-US" altLang="zh-TW" dirty="0" smtClean="0">
                <a:latin typeface="新細明體"/>
                <a:ea typeface="新細明體"/>
              </a:rPr>
              <a:t>4.</a:t>
            </a:r>
            <a:r>
              <a:rPr lang="zh-TW" altLang="en-US" dirty="0" smtClean="0">
                <a:latin typeface="新細明體"/>
                <a:ea typeface="新細明體"/>
              </a:rPr>
              <a:t>三漁網有星級認證</a:t>
            </a:r>
            <a:endParaRPr lang="en-US" altLang="zh-TW" dirty="0" smtClean="0">
              <a:latin typeface="新細明體"/>
              <a:ea typeface="新細明體"/>
            </a:endParaRPr>
          </a:p>
          <a:p>
            <a:r>
              <a:rPr lang="zh-TW" altLang="en-US" dirty="0">
                <a:latin typeface="新細明體"/>
                <a:ea typeface="新細明體"/>
              </a:rPr>
              <a:t> </a:t>
            </a:r>
            <a:r>
              <a:rPr lang="zh-TW" altLang="en-US" dirty="0" smtClean="0">
                <a:latin typeface="新細明體"/>
                <a:ea typeface="新細明體"/>
              </a:rPr>
              <a:t> 個人可得獎狀和勳章。</a:t>
            </a:r>
            <a:endParaRPr lang="en-US" altLang="zh-TW" dirty="0" smtClean="0">
              <a:latin typeface="新細明體"/>
              <a:ea typeface="新細明體"/>
            </a:endParaRPr>
          </a:p>
          <a:p>
            <a:r>
              <a:rPr lang="zh-TW" altLang="en-US" dirty="0">
                <a:latin typeface="新細明體"/>
                <a:ea typeface="新細明體"/>
              </a:rPr>
              <a:t> </a:t>
            </a:r>
            <a:r>
              <a:rPr lang="zh-TW" altLang="en-US" dirty="0" smtClean="0">
                <a:latin typeface="新細明體"/>
                <a:ea typeface="新細明體"/>
              </a:rPr>
              <a:t> 團體達</a:t>
            </a:r>
            <a:r>
              <a:rPr lang="en-US" altLang="zh-TW" dirty="0" smtClean="0">
                <a:latin typeface="新細明體"/>
                <a:ea typeface="新細明體"/>
              </a:rPr>
              <a:t>120</a:t>
            </a:r>
            <a:r>
              <a:rPr lang="zh-TW" altLang="en-US" dirty="0" smtClean="0">
                <a:latin typeface="新細明體"/>
                <a:ea typeface="新細明體"/>
              </a:rPr>
              <a:t>篇可開同學會。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52736"/>
            <a:ext cx="4038600" cy="2692400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89040"/>
            <a:ext cx="4139952" cy="275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0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5338"/>
            <a:ext cx="8856984" cy="671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505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809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472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25252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72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0" y="0"/>
            <a:ext cx="91604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8504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市鎮">
  <a:themeElements>
    <a:clrScheme name="市鎮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市鎮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市鎮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壁窗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壁窗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418</TotalTime>
  <Words>508</Words>
  <Application>Microsoft Office PowerPoint</Application>
  <PresentationFormat>如螢幕大小 (4:3)</PresentationFormat>
  <Paragraphs>72</Paragraphs>
  <Slides>39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39</vt:i4>
      </vt:variant>
    </vt:vector>
  </HeadingPairs>
  <TitlesOfParts>
    <vt:vector size="41" baseType="lpstr">
      <vt:lpstr>市鎮</vt:lpstr>
      <vt:lpstr>壁窗</vt:lpstr>
      <vt:lpstr>快樂閱讀經驗分享</vt:lpstr>
      <vt:lpstr>一、班書共讀</vt:lpstr>
      <vt:lpstr>班書共讀進行方式</vt:lpstr>
      <vt:lpstr>二、閱讀發表場所---三魚網平台</vt:lpstr>
      <vt:lpstr>PowerPoint 簡報</vt:lpstr>
      <vt:lpstr>PowerPoint 簡報</vt:lpstr>
      <vt:lpstr>PowerPoint 簡報</vt:lpstr>
      <vt:lpstr>PowerPoint 簡報</vt:lpstr>
      <vt:lpstr>PowerPoint 簡報</vt:lpstr>
      <vt:lpstr>博客來三魚網投稿達120篇---班級同樂會</vt:lpstr>
      <vt:lpstr>三、週一班書交換日</vt:lpstr>
      <vt:lpstr>女王教室—  一場師生的問答</vt:lpstr>
      <vt:lpstr>一個悅讀例子</vt:lpstr>
      <vt:lpstr>選書過程…  1.指讀好冊李偉文的60本     激賞書單 2.博客來青少年閱讀大調查 3.103學年老師推薦TOP10 4.書籍簡介 5.三漁網閱讀者的評價 6.大學語言、商管等相關科     系參考書單 </vt:lpstr>
      <vt:lpstr>書籍內容 語言、勵志、旅遊、文學、社會關懷、親情、友情、愛情、商管、環保、人生規劃、學習方法。</vt:lpstr>
      <vt:lpstr>書籍來源     1.班費購買     2.同學提供     3.圖書館班書區     4.老師提供 </vt:lpstr>
      <vt:lpstr>交換方式</vt:lpstr>
      <vt:lpstr>閱書注意事項</vt:lpstr>
      <vt:lpstr>PowerPoint 簡報</vt:lpstr>
      <vt:lpstr>四､班級讀書會上台心得分享</vt:lpstr>
      <vt:lpstr>PowerPoint 簡報</vt:lpstr>
      <vt:lpstr>五、聯合班級讀書會</vt:lpstr>
      <vt:lpstr>由學生擔任主持人                製作投影片並設計問答題目</vt:lpstr>
      <vt:lpstr>聯合班級讀書會排練時間</vt:lpstr>
      <vt:lpstr>活動開始進行</vt:lpstr>
      <vt:lpstr>心得報告人資料及書籍介紹</vt:lpstr>
      <vt:lpstr>心得分享時間</vt:lpstr>
      <vt:lpstr>台上報告台下寫學習單</vt:lpstr>
      <vt:lpstr>台上台下互動時間</vt:lpstr>
      <vt:lpstr>PowerPoint 簡報</vt:lpstr>
      <vt:lpstr>          請投下最神聖的那一票！！</vt:lpstr>
      <vt:lpstr>投票及頒獎活動</vt:lpstr>
      <vt:lpstr>六､繪本製作研習營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W.X.C.Z Blog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推動班級閱讀經驗分享</dc:title>
  <dc:creator>ZiyouXP</dc:creator>
  <cp:lastModifiedBy>ZiyouXP</cp:lastModifiedBy>
  <cp:revision>44</cp:revision>
  <dcterms:created xsi:type="dcterms:W3CDTF">2015-06-25T06:34:34Z</dcterms:created>
  <dcterms:modified xsi:type="dcterms:W3CDTF">2015-06-30T00:40:30Z</dcterms:modified>
</cp:coreProperties>
</file>